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4660"/>
  </p:normalViewPr>
  <p:slideViewPr>
    <p:cSldViewPr snapToGrid="0">
      <p:cViewPr varScale="1">
        <p:scale>
          <a:sx n="78" d="100"/>
          <a:sy n="78" d="100"/>
        </p:scale>
        <p:origin x="82" y="40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87E4EC-CAFB-4786-953A-A7A34D8EE005}" type="datetimeFigureOut">
              <a:rPr lang="sv-SE" smtClean="0"/>
              <a:t>2024-09-26</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A28A37-85C8-4F82-A0DD-99C417464C43}" type="slidenum">
              <a:rPr lang="sv-SE" smtClean="0"/>
              <a:t>‹#›</a:t>
            </a:fld>
            <a:endParaRPr lang="sv-SE"/>
          </a:p>
        </p:txBody>
      </p:sp>
    </p:spTree>
    <p:extLst>
      <p:ext uri="{BB962C8B-B14F-4D97-AF65-F5344CB8AC3E}">
        <p14:creationId xmlns:p14="http://schemas.microsoft.com/office/powerpoint/2010/main" val="3124357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a:solidFill>
                  <a:schemeClr val="tx1"/>
                </a:solidFill>
                <a:effectLst/>
                <a:latin typeface="+mn-lt"/>
                <a:ea typeface="+mn-ea"/>
                <a:cs typeface="+mn-cs"/>
              </a:rPr>
              <a:t>1§ Med autism och autismliknande tillstånd avses sådana djupgående störningar i fråga om social förmåga, kommunikation och föreställningsförmåga som medför allvarligt funktionshinder och behov av psykosocial och/eller pedagogisk anpassning. Tillståndet debuterar under barndomen, oftast men inte alltid före 3 års ålder, och ger nästan alltid allvarliga funktionshinder under hela livet.</a:t>
            </a:r>
          </a:p>
          <a:p>
            <a:r>
              <a:rPr lang="sv-SE" sz="1200" kern="1200" dirty="0">
                <a:solidFill>
                  <a:schemeClr val="tx1"/>
                </a:solidFill>
                <a:effectLst/>
                <a:latin typeface="+mn-lt"/>
                <a:ea typeface="+mn-ea"/>
                <a:cs typeface="+mn-cs"/>
              </a:rPr>
              <a:t>Man måste skilja på autism och autistiska drag. Autism innebär en direkt biljett till personkretstillhörighet. Har den sökande endast autistiska drag uppkommer frågan om personen hör till personkrets 3. I ett sådant fall måste funktionsnedsättningen innebära betydande svårigheter i den dagliga livsföringen för att han eller hon ska hänföras till personkretsen. </a:t>
            </a:r>
          </a:p>
          <a:p>
            <a:endParaRPr lang="sv-SE"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effectLst/>
                <a:latin typeface="+mn-lt"/>
                <a:ea typeface="+mn-ea"/>
                <a:cs typeface="+mn-cs"/>
              </a:rPr>
              <a:t>2§ Begåvningsmässigt funktionshinder kan utlösas av sjukdomar av kroppslig art – tumörer, hjärnblödningar, inflammationer och så vidare – eller skador som har föranletts av yttre våld, till exempel trafikskador. I vissa fall kan även Alzheimers höra till personkrets 2, allt beror på var i </a:t>
            </a:r>
            <a:r>
              <a:rPr lang="sv-SE" sz="1200" kern="1200" dirty="0" err="1">
                <a:solidFill>
                  <a:schemeClr val="tx1"/>
                </a:solidFill>
                <a:effectLst/>
                <a:latin typeface="+mn-lt"/>
                <a:ea typeface="+mn-ea"/>
                <a:cs typeface="+mn-cs"/>
              </a:rPr>
              <a:t>stadien</a:t>
            </a:r>
            <a:r>
              <a:rPr lang="sv-SE" sz="1200" kern="1200" dirty="0">
                <a:solidFill>
                  <a:schemeClr val="tx1"/>
                </a:solidFill>
                <a:effectLst/>
                <a:latin typeface="+mn-lt"/>
                <a:ea typeface="+mn-ea"/>
                <a:cs typeface="+mn-cs"/>
              </a:rPr>
              <a:t> personen befinner sig och vilken ålder personen har</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3§ Enligt tredje punkten omfattar lagen också personer med andra varaktiga fysiska eller psykiska funktionshinder som uppenbart inte beror på normalt åldrande, om de är stora och förorsakar betydande svårigheter i den dagliga livsföringen och därmed medför ett omfattande behov av stöd eller service. Här inbegrips barn, ungdomar och vuxna med långvariga habiliterings- och rehabiliteringsbehov. Det gäller personer som på grund av sitt funktionshinder har ett i flera avseenden likartat behov som de som omfattas av första och andra punkterna. </a:t>
            </a:r>
          </a:p>
          <a:p>
            <a:r>
              <a:rPr lang="sv-SE" sz="1200" kern="1200" dirty="0">
                <a:solidFill>
                  <a:schemeClr val="tx1"/>
                </a:solidFill>
                <a:effectLst/>
                <a:latin typeface="+mn-lt"/>
                <a:ea typeface="+mn-ea"/>
                <a:cs typeface="+mn-cs"/>
              </a:rPr>
              <a:t>Personkretsen enligt tredje punkten omfattar till exempel människor med uttalade förlamningar eller svårartade och funktionshindrande effekter av sjukdomar som diabetes eller hjärt- och lungsjukdomar samt människor med grava syn- och hörselskador.</a:t>
            </a:r>
          </a:p>
          <a:p>
            <a:r>
              <a:rPr lang="sv-SE" sz="1200" kern="1200" dirty="0">
                <a:solidFill>
                  <a:schemeClr val="tx1"/>
                </a:solidFill>
                <a:effectLst/>
                <a:latin typeface="+mn-lt"/>
                <a:ea typeface="+mn-ea"/>
                <a:cs typeface="+mn-cs"/>
              </a:rPr>
              <a:t>Alla angivna rekvisit ska vara uppfyllda för att lagen ska vara tillämplig. Rekvisiten går dock inte att helt självständigt bedöma var för sig, eftersom de påverkar varandra.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dirty="0">
              <a:solidFill>
                <a:schemeClr val="tx1"/>
              </a:solidFill>
              <a:effectLst/>
              <a:latin typeface="+mn-lt"/>
              <a:ea typeface="+mn-ea"/>
              <a:cs typeface="+mn-cs"/>
            </a:endParaRPr>
          </a:p>
          <a:p>
            <a:endParaRPr lang="sv-SE" sz="1200" kern="1200" dirty="0">
              <a:solidFill>
                <a:schemeClr val="tx1"/>
              </a:solidFill>
              <a:effectLst/>
              <a:latin typeface="+mn-lt"/>
              <a:ea typeface="+mn-ea"/>
              <a:cs typeface="+mn-cs"/>
            </a:endParaRPr>
          </a:p>
          <a:p>
            <a:endParaRPr lang="sv-SE" dirty="0"/>
          </a:p>
          <a:p>
            <a:endParaRPr lang="sv-SE" dirty="0"/>
          </a:p>
        </p:txBody>
      </p:sp>
      <p:sp>
        <p:nvSpPr>
          <p:cNvPr id="4" name="Platshållare för bildnummer 3"/>
          <p:cNvSpPr>
            <a:spLocks noGrp="1"/>
          </p:cNvSpPr>
          <p:nvPr>
            <p:ph type="sldNum" sz="quarter" idx="5"/>
          </p:nvPr>
        </p:nvSpPr>
        <p:spPr/>
        <p:txBody>
          <a:bodyPr/>
          <a:lstStyle/>
          <a:p>
            <a:fld id="{6DA28A37-85C8-4F82-A0DD-99C417464C43}" type="slidenum">
              <a:rPr lang="sv-SE" smtClean="0"/>
              <a:t>4</a:t>
            </a:fld>
            <a:endParaRPr lang="sv-SE"/>
          </a:p>
        </p:txBody>
      </p:sp>
    </p:spTree>
    <p:extLst>
      <p:ext uri="{BB962C8B-B14F-4D97-AF65-F5344CB8AC3E}">
        <p14:creationId xmlns:p14="http://schemas.microsoft.com/office/powerpoint/2010/main" val="591521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För grundläggande behov punkt 1, 6, 7 skall man inte göra något föräldraavdrag. Ej heller för sondmatning som faller under punkt 3. </a:t>
            </a:r>
          </a:p>
          <a:p>
            <a:endParaRPr lang="sv-SE" dirty="0"/>
          </a:p>
          <a:p>
            <a:r>
              <a:rPr lang="sv-SE" dirty="0"/>
              <a:t>Föräldraavdraget ut går enligt följande: </a:t>
            </a:r>
          </a:p>
          <a:p>
            <a:endParaRPr lang="sv-SE" dirty="0"/>
          </a:p>
          <a:p>
            <a:r>
              <a:rPr lang="sv-SE" dirty="0"/>
              <a:t>0 år, avdrag 12 h per dag. </a:t>
            </a:r>
          </a:p>
          <a:p>
            <a:r>
              <a:rPr lang="sv-SE" dirty="0"/>
              <a:t>1-6 år, 2,5 per dag GL, ÖB 0,5 per dag</a:t>
            </a:r>
          </a:p>
          <a:p>
            <a:r>
              <a:rPr lang="sv-SE" dirty="0"/>
              <a:t>7-11 år 1 h per dag, 1 h per övriga behov</a:t>
            </a:r>
          </a:p>
          <a:p>
            <a:r>
              <a:rPr lang="sv-SE" dirty="0"/>
              <a:t>12-17 år, 0 h i grundläggande, 1 h per dag övriga. </a:t>
            </a:r>
          </a:p>
          <a:p>
            <a:endParaRPr lang="sv-SE" dirty="0"/>
          </a:p>
          <a:p>
            <a:endParaRPr lang="sv-SE" dirty="0"/>
          </a:p>
        </p:txBody>
      </p:sp>
      <p:sp>
        <p:nvSpPr>
          <p:cNvPr id="4" name="Platshållare för bildnummer 3"/>
          <p:cNvSpPr>
            <a:spLocks noGrp="1"/>
          </p:cNvSpPr>
          <p:nvPr>
            <p:ph type="sldNum" sz="quarter" idx="5"/>
          </p:nvPr>
        </p:nvSpPr>
        <p:spPr/>
        <p:txBody>
          <a:bodyPr/>
          <a:lstStyle/>
          <a:p>
            <a:fld id="{6DA28A37-85C8-4F82-A0DD-99C417464C43}" type="slidenum">
              <a:rPr lang="sv-SE" smtClean="0"/>
              <a:t>7</a:t>
            </a:fld>
            <a:endParaRPr lang="sv-SE"/>
          </a:p>
        </p:txBody>
      </p:sp>
    </p:spTree>
    <p:extLst>
      <p:ext uri="{BB962C8B-B14F-4D97-AF65-F5344CB8AC3E}">
        <p14:creationId xmlns:p14="http://schemas.microsoft.com/office/powerpoint/2010/main" val="34260607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9§3, är enbart ledsagning från plats A till B, för att få ledsagning under aktiviteten ska det finnas särskilda skäl och att personen inte kan tillgodose sig insatsen utan hjälp av en ledsagare. </a:t>
            </a:r>
          </a:p>
          <a:p>
            <a:endParaRPr lang="sv-SE" dirty="0"/>
          </a:p>
          <a:p>
            <a:r>
              <a:rPr lang="sv-SE" dirty="0"/>
              <a:t>9§4 enligt I insatsen bostad med särskild service ingår enligt 9 e § LSS </a:t>
            </a:r>
            <a:r>
              <a:rPr lang="sv-SE" dirty="0" err="1"/>
              <a:t>fiitidsverksamhet</a:t>
            </a:r>
            <a:r>
              <a:rPr lang="sv-SE" dirty="0"/>
              <a:t> och kulturella aktiviteter. Behovet av kontaktperson skall tillgodoses genom boendet</a:t>
            </a:r>
          </a:p>
          <a:p>
            <a:endParaRPr lang="sv-SE" dirty="0"/>
          </a:p>
          <a:p>
            <a:endParaRPr lang="sv-SE" dirty="0"/>
          </a:p>
          <a:p>
            <a:endParaRPr lang="sv-SE" dirty="0"/>
          </a:p>
        </p:txBody>
      </p:sp>
      <p:sp>
        <p:nvSpPr>
          <p:cNvPr id="4" name="Platshållare för bildnummer 3"/>
          <p:cNvSpPr>
            <a:spLocks noGrp="1"/>
          </p:cNvSpPr>
          <p:nvPr>
            <p:ph type="sldNum" sz="quarter" idx="5"/>
          </p:nvPr>
        </p:nvSpPr>
        <p:spPr/>
        <p:txBody>
          <a:bodyPr/>
          <a:lstStyle/>
          <a:p>
            <a:fld id="{6DA28A37-85C8-4F82-A0DD-99C417464C43}" type="slidenum">
              <a:rPr lang="sv-SE" smtClean="0"/>
              <a:t>8</a:t>
            </a:fld>
            <a:endParaRPr lang="sv-SE"/>
          </a:p>
        </p:txBody>
      </p:sp>
    </p:spTree>
    <p:extLst>
      <p:ext uri="{BB962C8B-B14F-4D97-AF65-F5344CB8AC3E}">
        <p14:creationId xmlns:p14="http://schemas.microsoft.com/office/powerpoint/2010/main" val="458956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0" i="0" u="none" strike="noStrike" kern="1200" baseline="0" dirty="0">
                <a:solidFill>
                  <a:schemeClr val="tx1"/>
                </a:solidFill>
                <a:latin typeface="+mn-lt"/>
                <a:ea typeface="+mn-ea"/>
                <a:cs typeface="+mn-cs"/>
              </a:rPr>
              <a:t>Bostad med särskild service är boendealternativ för personer som har ett omfattande tillsyns- och omvårdnadsbehov där personalnärvaro är mer eller mindre kontinuerlig för att personerna skall kunna ha en fungerande vardagsliv. Serviceboende är en mellanhand mellan en gruppbostad och ett </a:t>
            </a:r>
            <a:r>
              <a:rPr lang="sv-SE" sz="1200" b="0" i="0" u="none" strike="noStrike" kern="1200" baseline="0" dirty="0" err="1">
                <a:solidFill>
                  <a:schemeClr val="tx1"/>
                </a:solidFill>
                <a:latin typeface="+mn-lt"/>
                <a:ea typeface="+mn-ea"/>
                <a:cs typeface="+mn-cs"/>
              </a:rPr>
              <a:t>sjävlständig</a:t>
            </a:r>
            <a:r>
              <a:rPr lang="sv-SE" sz="1200" b="0" i="0" u="none" strike="noStrike" kern="1200" baseline="0" dirty="0">
                <a:solidFill>
                  <a:schemeClr val="tx1"/>
                </a:solidFill>
                <a:latin typeface="+mn-lt"/>
                <a:ea typeface="+mn-ea"/>
                <a:cs typeface="+mn-cs"/>
              </a:rPr>
              <a:t> boende. </a:t>
            </a:r>
            <a:r>
              <a:rPr lang="sv-SE" sz="1200" b="0" i="0" u="none" strike="noStrike" kern="1200" baseline="0" dirty="0" err="1">
                <a:solidFill>
                  <a:schemeClr val="tx1"/>
                </a:solidFill>
                <a:latin typeface="+mn-lt"/>
                <a:ea typeface="+mn-ea"/>
                <a:cs typeface="+mn-cs"/>
              </a:rPr>
              <a:t>Rekvisten</a:t>
            </a:r>
            <a:r>
              <a:rPr lang="sv-SE" sz="1200" b="0" i="0" u="none" strike="noStrike" kern="1200" baseline="0" dirty="0">
                <a:solidFill>
                  <a:schemeClr val="tx1"/>
                </a:solidFill>
                <a:latin typeface="+mn-lt"/>
                <a:ea typeface="+mn-ea"/>
                <a:cs typeface="+mn-cs"/>
              </a:rPr>
              <a:t> för insatsen är dock densamma. Du har inte per automatik rätt till 9§9 för att du har en funktionsnedsättning, rekvisit måste uppfyllas. </a:t>
            </a:r>
          </a:p>
          <a:p>
            <a:endParaRPr lang="sv-SE" sz="1200" b="0" i="0" u="none" strike="noStrike" kern="1200" baseline="0" dirty="0">
              <a:solidFill>
                <a:schemeClr val="tx1"/>
              </a:solidFill>
              <a:latin typeface="+mn-lt"/>
              <a:ea typeface="+mn-ea"/>
              <a:cs typeface="+mn-cs"/>
            </a:endParaRPr>
          </a:p>
          <a:p>
            <a:endParaRPr lang="sv-SE" sz="1200" b="0" i="0" u="none" strike="noStrike" kern="1200" baseline="0" dirty="0">
              <a:solidFill>
                <a:schemeClr val="tx1"/>
              </a:solidFill>
              <a:latin typeface="+mn-lt"/>
              <a:ea typeface="+mn-ea"/>
              <a:cs typeface="+mn-cs"/>
            </a:endParaRPr>
          </a:p>
          <a:p>
            <a:endParaRPr lang="sv-SE" dirty="0"/>
          </a:p>
        </p:txBody>
      </p:sp>
      <p:sp>
        <p:nvSpPr>
          <p:cNvPr id="4" name="Platshållare för bildnummer 3"/>
          <p:cNvSpPr>
            <a:spLocks noGrp="1"/>
          </p:cNvSpPr>
          <p:nvPr>
            <p:ph type="sldNum" sz="quarter" idx="5"/>
          </p:nvPr>
        </p:nvSpPr>
        <p:spPr/>
        <p:txBody>
          <a:bodyPr/>
          <a:lstStyle/>
          <a:p>
            <a:fld id="{6DA28A37-85C8-4F82-A0DD-99C417464C43}" type="slidenum">
              <a:rPr lang="sv-SE" smtClean="0"/>
              <a:t>11</a:t>
            </a:fld>
            <a:endParaRPr lang="sv-SE"/>
          </a:p>
        </p:txBody>
      </p:sp>
    </p:spTree>
    <p:extLst>
      <p:ext uri="{BB962C8B-B14F-4D97-AF65-F5344CB8AC3E}">
        <p14:creationId xmlns:p14="http://schemas.microsoft.com/office/powerpoint/2010/main" val="3726646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83D70-91AA-429A-BD57-1CB6792B30EE}"/>
              </a:ext>
            </a:extLst>
          </p:cNvPr>
          <p:cNvSpPr>
            <a:spLocks noGrp="1"/>
          </p:cNvSpPr>
          <p:nvPr>
            <p:ph type="ctrTitle"/>
          </p:nvPr>
        </p:nvSpPr>
        <p:spPr>
          <a:xfrm>
            <a:off x="1088136" y="1078030"/>
            <a:ext cx="9288096" cy="2956718"/>
          </a:xfrm>
        </p:spPr>
        <p:txBody>
          <a:bodyPr anchor="t">
            <a:noAutofit/>
          </a:bodyPr>
          <a:lstStyle>
            <a:lvl1pPr algn="l">
              <a:defRPr sz="6600" cap="all" baseline="0"/>
            </a:lvl1pPr>
          </a:lstStyle>
          <a:p>
            <a:r>
              <a:rPr lang="en-US" dirty="0"/>
              <a:t>Click to edit Master title style</a:t>
            </a:r>
          </a:p>
        </p:txBody>
      </p:sp>
      <p:sp>
        <p:nvSpPr>
          <p:cNvPr id="3" name="Subtitle 2">
            <a:extLst>
              <a:ext uri="{FF2B5EF4-FFF2-40B4-BE49-F238E27FC236}">
                <a16:creationId xmlns:a16="http://schemas.microsoft.com/office/drawing/2014/main" id="{F065D245-B564-481D-A323-F73C5BCA8461}"/>
              </a:ext>
            </a:extLst>
          </p:cNvPr>
          <p:cNvSpPr>
            <a:spLocks noGrp="1"/>
          </p:cNvSpPr>
          <p:nvPr>
            <p:ph type="subTitle" idx="1"/>
          </p:nvPr>
        </p:nvSpPr>
        <p:spPr>
          <a:xfrm>
            <a:off x="1088136" y="4455621"/>
            <a:ext cx="9288096" cy="1435331"/>
          </a:xfrm>
        </p:spPr>
        <p:txBody>
          <a:bodyPr>
            <a:normAutofit/>
          </a:bodyPr>
          <a:lstStyle>
            <a:lvl1pPr marL="0" indent="0" algn="l">
              <a:lnSpc>
                <a:spcPct val="12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28E072EE-51B3-4C0C-A460-4684AB079301}"/>
              </a:ext>
            </a:extLst>
          </p:cNvPr>
          <p:cNvSpPr>
            <a:spLocks noGrp="1"/>
          </p:cNvSpPr>
          <p:nvPr>
            <p:ph type="dt" sz="half" idx="10"/>
          </p:nvPr>
        </p:nvSpPr>
        <p:spPr/>
        <p:txBody>
          <a:bodyPr/>
          <a:lstStyle/>
          <a:p>
            <a:fld id="{A1E45834-53BD-4C8F-B791-CD5378F4150E}" type="datetimeFigureOut">
              <a:rPr lang="en-US" smtClean="0"/>
              <a:t>9/26/2024</a:t>
            </a:fld>
            <a:endParaRPr lang="en-US"/>
          </a:p>
        </p:txBody>
      </p:sp>
      <p:sp>
        <p:nvSpPr>
          <p:cNvPr id="5" name="Footer Placeholder 4">
            <a:extLst>
              <a:ext uri="{FF2B5EF4-FFF2-40B4-BE49-F238E27FC236}">
                <a16:creationId xmlns:a16="http://schemas.microsoft.com/office/drawing/2014/main" id="{011422A5-3076-413B-84CB-ED3BA4171C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267C68-40D5-477E-9DBC-C28FD4B1142F}"/>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2330846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6C900-05BC-4021-B69F-2DAF974B7EF6}"/>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3F26E227-253A-44A0-9404-1CFD8CE419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FF5A02-0FC4-41C8-A13C-4C929B28846B}"/>
              </a:ext>
            </a:extLst>
          </p:cNvPr>
          <p:cNvSpPr>
            <a:spLocks noGrp="1"/>
          </p:cNvSpPr>
          <p:nvPr>
            <p:ph type="dt" sz="half" idx="10"/>
          </p:nvPr>
        </p:nvSpPr>
        <p:spPr/>
        <p:txBody>
          <a:bodyPr/>
          <a:lstStyle/>
          <a:p>
            <a:fld id="{A1E45834-53BD-4C8F-B791-CD5378F4150E}" type="datetimeFigureOut">
              <a:rPr lang="en-US" smtClean="0"/>
              <a:t>9/26/2024</a:t>
            </a:fld>
            <a:endParaRPr lang="en-US"/>
          </a:p>
        </p:txBody>
      </p:sp>
      <p:sp>
        <p:nvSpPr>
          <p:cNvPr id="5" name="Footer Placeholder 4">
            <a:extLst>
              <a:ext uri="{FF2B5EF4-FFF2-40B4-BE49-F238E27FC236}">
                <a16:creationId xmlns:a16="http://schemas.microsoft.com/office/drawing/2014/main" id="{80459378-C430-49DB-B2D6-E32FBBCD4A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B9D57D-CB8E-4E67-AE2D-2790E2AA60CB}"/>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3426236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2CF945-D70F-49C1-8CE5-5758C1166014}"/>
              </a:ext>
            </a:extLst>
          </p:cNvPr>
          <p:cNvSpPr>
            <a:spLocks noGrp="1"/>
          </p:cNvSpPr>
          <p:nvPr>
            <p:ph type="title" orient="vert"/>
          </p:nvPr>
        </p:nvSpPr>
        <p:spPr>
          <a:xfrm>
            <a:off x="9182100" y="1091381"/>
            <a:ext cx="2171700" cy="4953369"/>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C2FDB721-04AA-4330-8045-3F2D9BB4BC66}"/>
              </a:ext>
            </a:extLst>
          </p:cNvPr>
          <p:cNvSpPr>
            <a:spLocks noGrp="1"/>
          </p:cNvSpPr>
          <p:nvPr>
            <p:ph type="body" orient="vert" idx="1"/>
          </p:nvPr>
        </p:nvSpPr>
        <p:spPr>
          <a:xfrm>
            <a:off x="838200" y="1091381"/>
            <a:ext cx="8265340" cy="4953369"/>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F418C15-991C-4C71-8DCD-DB3B3888831F}"/>
              </a:ext>
            </a:extLst>
          </p:cNvPr>
          <p:cNvSpPr>
            <a:spLocks noGrp="1"/>
          </p:cNvSpPr>
          <p:nvPr>
            <p:ph type="dt" sz="half" idx="10"/>
          </p:nvPr>
        </p:nvSpPr>
        <p:spPr/>
        <p:txBody>
          <a:bodyPr/>
          <a:lstStyle/>
          <a:p>
            <a:fld id="{A1E45834-53BD-4C8F-B791-CD5378F4150E}" type="datetimeFigureOut">
              <a:rPr lang="en-US" smtClean="0"/>
              <a:t>9/26/2024</a:t>
            </a:fld>
            <a:endParaRPr lang="en-US"/>
          </a:p>
        </p:txBody>
      </p:sp>
      <p:sp>
        <p:nvSpPr>
          <p:cNvPr id="5" name="Footer Placeholder 4">
            <a:extLst>
              <a:ext uri="{FF2B5EF4-FFF2-40B4-BE49-F238E27FC236}">
                <a16:creationId xmlns:a16="http://schemas.microsoft.com/office/drawing/2014/main" id="{F7728CC3-5830-4EFA-B28E-1648904DE1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DA91B6-E419-4483-9B66-3C758788BC48}"/>
              </a:ext>
            </a:extLst>
          </p:cNvPr>
          <p:cNvSpPr>
            <a:spLocks noGrp="1"/>
          </p:cNvSpPr>
          <p:nvPr>
            <p:ph type="sldNum" sz="quarter" idx="12"/>
          </p:nvPr>
        </p:nvSpPr>
        <p:spPr/>
        <p:txBody>
          <a:bodyPr/>
          <a:lstStyle/>
          <a:p>
            <a:fld id="{719D7796-F675-488F-AC46-C88938C80352}" type="slidenum">
              <a:rPr lang="en-US" smtClean="0"/>
              <a:t>‹#›</a:t>
            </a:fld>
            <a:endParaRPr lang="en-US"/>
          </a:p>
        </p:txBody>
      </p:sp>
      <p:cxnSp>
        <p:nvCxnSpPr>
          <p:cNvPr id="7" name="Straight Connector 6">
            <a:extLst>
              <a:ext uri="{FF2B5EF4-FFF2-40B4-BE49-F238E27FC236}">
                <a16:creationId xmlns:a16="http://schemas.microsoft.com/office/drawing/2014/main" id="{DE447C6A-78C3-4687-9A71-A05DBF6700DE}"/>
              </a:ext>
            </a:extLst>
          </p:cNvPr>
          <p:cNvCxnSpPr>
            <a:cxnSpLocks/>
          </p:cNvCxnSpPr>
          <p:nvPr/>
        </p:nvCxnSpPr>
        <p:spPr>
          <a:xfrm>
            <a:off x="11387805" y="1185205"/>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3288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EE2F5-9D3C-4BE7-9AD5-335B31CF2C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F98C4F-4BF6-47CF-ABEE-2B12748C47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539070-70D2-4DD1-A439-155343FE262E}"/>
              </a:ext>
            </a:extLst>
          </p:cNvPr>
          <p:cNvSpPr>
            <a:spLocks noGrp="1"/>
          </p:cNvSpPr>
          <p:nvPr>
            <p:ph type="dt" sz="half" idx="10"/>
          </p:nvPr>
        </p:nvSpPr>
        <p:spPr/>
        <p:txBody>
          <a:bodyPr/>
          <a:lstStyle/>
          <a:p>
            <a:fld id="{A1E45834-53BD-4C8F-B791-CD5378F4150E}" type="datetimeFigureOut">
              <a:rPr lang="en-US" smtClean="0"/>
              <a:t>9/26/2024</a:t>
            </a:fld>
            <a:endParaRPr lang="en-US"/>
          </a:p>
        </p:txBody>
      </p:sp>
      <p:sp>
        <p:nvSpPr>
          <p:cNvPr id="5" name="Footer Placeholder 4">
            <a:extLst>
              <a:ext uri="{FF2B5EF4-FFF2-40B4-BE49-F238E27FC236}">
                <a16:creationId xmlns:a16="http://schemas.microsoft.com/office/drawing/2014/main" id="{6151AB30-CD74-471D-9FA6-ADC0C901E6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A137C4-F19E-4521-8DCB-4E0CF9CA3193}"/>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401665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8007D-9B1D-4E2C-B38F-29C6820996DF}"/>
              </a:ext>
            </a:extLst>
          </p:cNvPr>
          <p:cNvSpPr>
            <a:spLocks noGrp="1"/>
          </p:cNvSpPr>
          <p:nvPr>
            <p:ph type="title"/>
          </p:nvPr>
        </p:nvSpPr>
        <p:spPr>
          <a:xfrm>
            <a:off x="1090940" y="1099127"/>
            <a:ext cx="9272260" cy="3472874"/>
          </a:xfrm>
        </p:spPr>
        <p:txBody>
          <a:bodyPr anchor="t">
            <a:normAutofit/>
          </a:bodyPr>
          <a:lstStyle>
            <a:lvl1pPr>
              <a:defRPr sz="4000" cap="all"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960C51B-B525-4032-9D08-2978D7367BFF}"/>
              </a:ext>
            </a:extLst>
          </p:cNvPr>
          <p:cNvSpPr>
            <a:spLocks noGrp="1"/>
          </p:cNvSpPr>
          <p:nvPr>
            <p:ph type="body" idx="1"/>
          </p:nvPr>
        </p:nvSpPr>
        <p:spPr>
          <a:xfrm>
            <a:off x="1090939" y="4572000"/>
            <a:ext cx="9272262" cy="1320801"/>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3408851-4DCC-447C-828A-5F7E66F7623D}"/>
              </a:ext>
            </a:extLst>
          </p:cNvPr>
          <p:cNvSpPr>
            <a:spLocks noGrp="1"/>
          </p:cNvSpPr>
          <p:nvPr>
            <p:ph type="dt" sz="half" idx="10"/>
          </p:nvPr>
        </p:nvSpPr>
        <p:spPr/>
        <p:txBody>
          <a:bodyPr/>
          <a:lstStyle/>
          <a:p>
            <a:fld id="{A1E45834-53BD-4C8F-B791-CD5378F4150E}" type="datetimeFigureOut">
              <a:rPr lang="en-US" smtClean="0"/>
              <a:t>9/26/2024</a:t>
            </a:fld>
            <a:endParaRPr lang="en-US"/>
          </a:p>
        </p:txBody>
      </p:sp>
      <p:sp>
        <p:nvSpPr>
          <p:cNvPr id="5" name="Footer Placeholder 4">
            <a:extLst>
              <a:ext uri="{FF2B5EF4-FFF2-40B4-BE49-F238E27FC236}">
                <a16:creationId xmlns:a16="http://schemas.microsoft.com/office/drawing/2014/main" id="{4C094542-CAEF-4D6C-BE6A-BC100F0590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8BDE40-8468-4051-9703-B751608AAF9D}"/>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1049474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BF7AE-3892-4896-8C15-7A35A41EFD9C}"/>
              </a:ext>
            </a:extLst>
          </p:cNvPr>
          <p:cNvSpPr>
            <a:spLocks noGrp="1"/>
          </p:cNvSpPr>
          <p:nvPr>
            <p:ph type="title"/>
          </p:nvPr>
        </p:nvSpPr>
        <p:spPr>
          <a:xfrm>
            <a:off x="1088136" y="1088136"/>
            <a:ext cx="9890066" cy="1294228"/>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F2FD9A26-86F1-4817-B243-4DE63B4F182F}"/>
              </a:ext>
            </a:extLst>
          </p:cNvPr>
          <p:cNvSpPr>
            <a:spLocks noGrp="1"/>
          </p:cNvSpPr>
          <p:nvPr>
            <p:ph sz="half" idx="1"/>
          </p:nvPr>
        </p:nvSpPr>
        <p:spPr>
          <a:xfrm>
            <a:off x="1082185" y="2440568"/>
            <a:ext cx="4841505" cy="380128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D454BF9B-EA16-48C8-96B9-7A66051BE768}"/>
              </a:ext>
            </a:extLst>
          </p:cNvPr>
          <p:cNvSpPr>
            <a:spLocks noGrp="1"/>
          </p:cNvSpPr>
          <p:nvPr>
            <p:ph sz="half" idx="2"/>
          </p:nvPr>
        </p:nvSpPr>
        <p:spPr>
          <a:xfrm>
            <a:off x="6172200" y="2440568"/>
            <a:ext cx="4806002" cy="38012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6E2D9F-1FCE-4A1C-996E-DB05777A8994}"/>
              </a:ext>
            </a:extLst>
          </p:cNvPr>
          <p:cNvSpPr>
            <a:spLocks noGrp="1"/>
          </p:cNvSpPr>
          <p:nvPr>
            <p:ph type="dt" sz="half" idx="10"/>
          </p:nvPr>
        </p:nvSpPr>
        <p:spPr/>
        <p:txBody>
          <a:bodyPr/>
          <a:lstStyle/>
          <a:p>
            <a:fld id="{A1E45834-53BD-4C8F-B791-CD5378F4150E}" type="datetimeFigureOut">
              <a:rPr lang="en-US" smtClean="0"/>
              <a:t>9/26/2024</a:t>
            </a:fld>
            <a:endParaRPr lang="en-US"/>
          </a:p>
        </p:txBody>
      </p:sp>
      <p:sp>
        <p:nvSpPr>
          <p:cNvPr id="6" name="Footer Placeholder 5">
            <a:extLst>
              <a:ext uri="{FF2B5EF4-FFF2-40B4-BE49-F238E27FC236}">
                <a16:creationId xmlns:a16="http://schemas.microsoft.com/office/drawing/2014/main" id="{40629E05-3F6C-40BF-9324-118588B6CA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9BE013-C5C0-4CBD-982E-36F037F7366F}"/>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957907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ED885-5FE5-4407-BE4D-FAD01C40A905}"/>
              </a:ext>
            </a:extLst>
          </p:cNvPr>
          <p:cNvSpPr>
            <a:spLocks noGrp="1"/>
          </p:cNvSpPr>
          <p:nvPr>
            <p:ph type="title"/>
          </p:nvPr>
        </p:nvSpPr>
        <p:spPr>
          <a:xfrm>
            <a:off x="1090940" y="1084333"/>
            <a:ext cx="9949455" cy="838856"/>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6E322A77-C134-4857-83E5-51217D3C29FB}"/>
              </a:ext>
            </a:extLst>
          </p:cNvPr>
          <p:cNvSpPr>
            <a:spLocks noGrp="1"/>
          </p:cNvSpPr>
          <p:nvPr>
            <p:ph type="body" idx="1"/>
          </p:nvPr>
        </p:nvSpPr>
        <p:spPr>
          <a:xfrm>
            <a:off x="1092088" y="1923190"/>
            <a:ext cx="4816475" cy="838856"/>
          </a:xfrm>
        </p:spPr>
        <p:txBody>
          <a:bodyPr anchor="b">
            <a:normAutofit/>
          </a:bodyPr>
          <a:lstStyle>
            <a:lvl1pPr marL="0" indent="0">
              <a:lnSpc>
                <a:spcPct val="100000"/>
              </a:lnSpc>
              <a:buNone/>
              <a:defRPr sz="2000" b="1"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A4ECBFE-C62C-471B-BFE4-1272EAC3479D}"/>
              </a:ext>
            </a:extLst>
          </p:cNvPr>
          <p:cNvSpPr>
            <a:spLocks noGrp="1"/>
          </p:cNvSpPr>
          <p:nvPr>
            <p:ph sz="half" idx="2"/>
          </p:nvPr>
        </p:nvSpPr>
        <p:spPr>
          <a:xfrm>
            <a:off x="1092088" y="2825791"/>
            <a:ext cx="4816475" cy="336387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710AFC6-F407-4F35-BD37-B32F9B4036D0}"/>
              </a:ext>
            </a:extLst>
          </p:cNvPr>
          <p:cNvSpPr>
            <a:spLocks noGrp="1"/>
          </p:cNvSpPr>
          <p:nvPr>
            <p:ph type="body" sz="quarter" idx="3"/>
          </p:nvPr>
        </p:nvSpPr>
        <p:spPr>
          <a:xfrm>
            <a:off x="6215482" y="1923190"/>
            <a:ext cx="4824913" cy="838856"/>
          </a:xfrm>
        </p:spPr>
        <p:txBody>
          <a:bodyPr anchor="b">
            <a:normAutofit/>
          </a:bodyPr>
          <a:lstStyle>
            <a:lvl1pPr marL="0" indent="0">
              <a:lnSpc>
                <a:spcPct val="100000"/>
              </a:lnSpc>
              <a:buNone/>
              <a:defRPr sz="2000" b="1"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58D60D5-0F83-46CB-92F3-849FC08E6E92}"/>
              </a:ext>
            </a:extLst>
          </p:cNvPr>
          <p:cNvSpPr>
            <a:spLocks noGrp="1"/>
          </p:cNvSpPr>
          <p:nvPr>
            <p:ph sz="quarter" idx="4"/>
          </p:nvPr>
        </p:nvSpPr>
        <p:spPr>
          <a:xfrm>
            <a:off x="6215482" y="2825791"/>
            <a:ext cx="4824913" cy="33638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A5AE694-5CA0-48DA-90D3-EC42BD1D86C1}"/>
              </a:ext>
            </a:extLst>
          </p:cNvPr>
          <p:cNvSpPr>
            <a:spLocks noGrp="1"/>
          </p:cNvSpPr>
          <p:nvPr>
            <p:ph type="dt" sz="half" idx="10"/>
          </p:nvPr>
        </p:nvSpPr>
        <p:spPr/>
        <p:txBody>
          <a:bodyPr/>
          <a:lstStyle/>
          <a:p>
            <a:fld id="{A1E45834-53BD-4C8F-B791-CD5378F4150E}" type="datetimeFigureOut">
              <a:rPr lang="en-US" smtClean="0"/>
              <a:t>9/26/2024</a:t>
            </a:fld>
            <a:endParaRPr lang="en-US"/>
          </a:p>
        </p:txBody>
      </p:sp>
      <p:sp>
        <p:nvSpPr>
          <p:cNvPr id="8" name="Footer Placeholder 7">
            <a:extLst>
              <a:ext uri="{FF2B5EF4-FFF2-40B4-BE49-F238E27FC236}">
                <a16:creationId xmlns:a16="http://schemas.microsoft.com/office/drawing/2014/main" id="{F340A80D-4CCB-4899-9E1D-A5967F4E649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F753A9D-469A-4ED9-99A1-7E4B115F8933}"/>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2074349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7C91E-0A11-4E5D-9B8D-5316E73A2D58}"/>
              </a:ext>
            </a:extLst>
          </p:cNvPr>
          <p:cNvSpPr>
            <a:spLocks noGrp="1"/>
          </p:cNvSpPr>
          <p:nvPr>
            <p:ph type="title"/>
          </p:nvPr>
        </p:nvSpPr>
        <p:spPr/>
        <p:txBody>
          <a:bodyPr/>
          <a:lstStyle>
            <a:lvl1pPr>
              <a:defRPr cap="all" baseline="0"/>
            </a:lvl1pPr>
          </a:lstStyle>
          <a:p>
            <a:r>
              <a:rPr lang="en-US" dirty="0"/>
              <a:t>Click to edit Master title style</a:t>
            </a:r>
          </a:p>
        </p:txBody>
      </p:sp>
      <p:sp>
        <p:nvSpPr>
          <p:cNvPr id="3" name="Date Placeholder 2">
            <a:extLst>
              <a:ext uri="{FF2B5EF4-FFF2-40B4-BE49-F238E27FC236}">
                <a16:creationId xmlns:a16="http://schemas.microsoft.com/office/drawing/2014/main" id="{A1B8A8D1-71AD-4F9F-B393-9EED83FEF003}"/>
              </a:ext>
            </a:extLst>
          </p:cNvPr>
          <p:cNvSpPr>
            <a:spLocks noGrp="1"/>
          </p:cNvSpPr>
          <p:nvPr>
            <p:ph type="dt" sz="half" idx="10"/>
          </p:nvPr>
        </p:nvSpPr>
        <p:spPr/>
        <p:txBody>
          <a:bodyPr/>
          <a:lstStyle/>
          <a:p>
            <a:fld id="{A1E45834-53BD-4C8F-B791-CD5378F4150E}" type="datetimeFigureOut">
              <a:rPr lang="en-US" smtClean="0"/>
              <a:t>9/26/2024</a:t>
            </a:fld>
            <a:endParaRPr lang="en-US"/>
          </a:p>
        </p:txBody>
      </p:sp>
      <p:sp>
        <p:nvSpPr>
          <p:cNvPr id="4" name="Footer Placeholder 3">
            <a:extLst>
              <a:ext uri="{FF2B5EF4-FFF2-40B4-BE49-F238E27FC236}">
                <a16:creationId xmlns:a16="http://schemas.microsoft.com/office/drawing/2014/main" id="{D7E36922-9A4C-453D-9B70-0C3A70281C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F5AAEF2-65DC-4E28-9AA4-5115ACB074CC}"/>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535981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48B02B-A32A-4383-BBC7-0C383390A96F}"/>
              </a:ext>
            </a:extLst>
          </p:cNvPr>
          <p:cNvSpPr>
            <a:spLocks noGrp="1"/>
          </p:cNvSpPr>
          <p:nvPr>
            <p:ph type="dt" sz="half" idx="10"/>
          </p:nvPr>
        </p:nvSpPr>
        <p:spPr/>
        <p:txBody>
          <a:bodyPr/>
          <a:lstStyle/>
          <a:p>
            <a:fld id="{A1E45834-53BD-4C8F-B791-CD5378F4150E}" type="datetimeFigureOut">
              <a:rPr lang="en-US" smtClean="0"/>
              <a:t>9/26/2024</a:t>
            </a:fld>
            <a:endParaRPr lang="en-US"/>
          </a:p>
        </p:txBody>
      </p:sp>
      <p:sp>
        <p:nvSpPr>
          <p:cNvPr id="3" name="Footer Placeholder 2">
            <a:extLst>
              <a:ext uri="{FF2B5EF4-FFF2-40B4-BE49-F238E27FC236}">
                <a16:creationId xmlns:a16="http://schemas.microsoft.com/office/drawing/2014/main" id="{FCFF7E77-47E0-4F9E-9148-8D0C59C0CFC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8005A2-ECF0-4759-A17B-FDECE80683F4}"/>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603425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1DD4B-5676-477E-8C52-4C1CF160FCDE}"/>
              </a:ext>
            </a:extLst>
          </p:cNvPr>
          <p:cNvSpPr>
            <a:spLocks noGrp="1"/>
          </p:cNvSpPr>
          <p:nvPr>
            <p:ph type="title"/>
          </p:nvPr>
        </p:nvSpPr>
        <p:spPr>
          <a:xfrm>
            <a:off x="1090940" y="1094448"/>
            <a:ext cx="3785860" cy="1554362"/>
          </a:xfrm>
        </p:spPr>
        <p:txBody>
          <a:bodyPr anchor="t">
            <a:normAutofit/>
          </a:bodyPr>
          <a:lstStyle>
            <a:lvl1pPr>
              <a:defRPr sz="2800" cap="all" baseline="0"/>
            </a:lvl1pPr>
          </a:lstStyle>
          <a:p>
            <a:r>
              <a:rPr lang="en-US" dirty="0"/>
              <a:t>Click to edit Master title style</a:t>
            </a:r>
          </a:p>
        </p:txBody>
      </p:sp>
      <p:sp>
        <p:nvSpPr>
          <p:cNvPr id="3" name="Content Placeholder 2">
            <a:extLst>
              <a:ext uri="{FF2B5EF4-FFF2-40B4-BE49-F238E27FC236}">
                <a16:creationId xmlns:a16="http://schemas.microsoft.com/office/drawing/2014/main" id="{4B5A3E63-EB15-4D82-BF2B-36BB030C430D}"/>
              </a:ext>
            </a:extLst>
          </p:cNvPr>
          <p:cNvSpPr>
            <a:spLocks noGrp="1"/>
          </p:cNvSpPr>
          <p:nvPr>
            <p:ph idx="1"/>
          </p:nvPr>
        </p:nvSpPr>
        <p:spPr>
          <a:xfrm>
            <a:off x="5524500" y="922689"/>
            <a:ext cx="548600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CBE994E-BAB7-43DC-A0E4-C779CF2A33D5}"/>
              </a:ext>
            </a:extLst>
          </p:cNvPr>
          <p:cNvSpPr>
            <a:spLocks noGrp="1"/>
          </p:cNvSpPr>
          <p:nvPr>
            <p:ph type="body" sz="half" idx="2"/>
          </p:nvPr>
        </p:nvSpPr>
        <p:spPr>
          <a:xfrm>
            <a:off x="1090940" y="2701254"/>
            <a:ext cx="3785860" cy="316773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DEFAAA-1B70-42AA-ADCC-F49B58132654}"/>
              </a:ext>
            </a:extLst>
          </p:cNvPr>
          <p:cNvSpPr>
            <a:spLocks noGrp="1"/>
          </p:cNvSpPr>
          <p:nvPr>
            <p:ph type="dt" sz="half" idx="10"/>
          </p:nvPr>
        </p:nvSpPr>
        <p:spPr/>
        <p:txBody>
          <a:bodyPr/>
          <a:lstStyle/>
          <a:p>
            <a:fld id="{A1E45834-53BD-4C8F-B791-CD5378F4150E}" type="datetimeFigureOut">
              <a:rPr lang="en-US" smtClean="0"/>
              <a:t>9/26/2024</a:t>
            </a:fld>
            <a:endParaRPr lang="en-US"/>
          </a:p>
        </p:txBody>
      </p:sp>
      <p:sp>
        <p:nvSpPr>
          <p:cNvPr id="6" name="Footer Placeholder 5">
            <a:extLst>
              <a:ext uri="{FF2B5EF4-FFF2-40B4-BE49-F238E27FC236}">
                <a16:creationId xmlns:a16="http://schemas.microsoft.com/office/drawing/2014/main" id="{E4C7B6CC-1C13-4F34-AC86-CCD442C8C3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F1B638-9061-41AD-AF47-73A4AF8B781A}"/>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1727863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F3C43-1676-4A29-83F9-D788ED2E71E9}"/>
              </a:ext>
            </a:extLst>
          </p:cNvPr>
          <p:cNvSpPr>
            <a:spLocks noGrp="1"/>
          </p:cNvSpPr>
          <p:nvPr>
            <p:ph type="title"/>
          </p:nvPr>
        </p:nvSpPr>
        <p:spPr>
          <a:xfrm>
            <a:off x="1090940" y="1097280"/>
            <a:ext cx="3785860" cy="1559740"/>
          </a:xfrm>
        </p:spPr>
        <p:txBody>
          <a:bodyPr anchor="t">
            <a:normAutofit/>
          </a:bodyPr>
          <a:lstStyle>
            <a:lvl1pPr>
              <a:defRPr sz="2800" cap="all" baseline="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5214A903-97C7-4349-B8CE-1BBED1942E3B}"/>
              </a:ext>
            </a:extLst>
          </p:cNvPr>
          <p:cNvSpPr>
            <a:spLocks noGrp="1"/>
          </p:cNvSpPr>
          <p:nvPr>
            <p:ph type="pic" idx="1"/>
          </p:nvPr>
        </p:nvSpPr>
        <p:spPr>
          <a:xfrm>
            <a:off x="5524500" y="1143000"/>
            <a:ext cx="54864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BF0A9F58-4AEB-4286-98F7-3C77AA913BE8}"/>
              </a:ext>
            </a:extLst>
          </p:cNvPr>
          <p:cNvSpPr>
            <a:spLocks noGrp="1"/>
          </p:cNvSpPr>
          <p:nvPr>
            <p:ph type="body" sz="half" idx="2"/>
          </p:nvPr>
        </p:nvSpPr>
        <p:spPr>
          <a:xfrm>
            <a:off x="1090940" y="2697480"/>
            <a:ext cx="3785860" cy="30934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F55A58-F085-4500-AF61-045B12C8F41E}"/>
              </a:ext>
            </a:extLst>
          </p:cNvPr>
          <p:cNvSpPr>
            <a:spLocks noGrp="1"/>
          </p:cNvSpPr>
          <p:nvPr>
            <p:ph type="dt" sz="half" idx="10"/>
          </p:nvPr>
        </p:nvSpPr>
        <p:spPr/>
        <p:txBody>
          <a:bodyPr/>
          <a:lstStyle/>
          <a:p>
            <a:fld id="{A1E45834-53BD-4C8F-B791-CD5378F4150E}" type="datetimeFigureOut">
              <a:rPr lang="en-US" smtClean="0"/>
              <a:t>9/26/2024</a:t>
            </a:fld>
            <a:endParaRPr lang="en-US"/>
          </a:p>
        </p:txBody>
      </p:sp>
      <p:sp>
        <p:nvSpPr>
          <p:cNvPr id="6" name="Footer Placeholder 5">
            <a:extLst>
              <a:ext uri="{FF2B5EF4-FFF2-40B4-BE49-F238E27FC236}">
                <a16:creationId xmlns:a16="http://schemas.microsoft.com/office/drawing/2014/main" id="{E9936470-561D-49AE-AC84-B79D483FDA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EF2BE2-DF21-4683-9D5F-849A525FD5C4}"/>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232047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4438DC-3CEE-4170-9B1C-BAC05CD8C3B5}"/>
              </a:ext>
            </a:extLst>
          </p:cNvPr>
          <p:cNvSpPr>
            <a:spLocks noGrp="1"/>
          </p:cNvSpPr>
          <p:nvPr>
            <p:ph type="title"/>
          </p:nvPr>
        </p:nvSpPr>
        <p:spPr>
          <a:xfrm>
            <a:off x="1088136" y="1090245"/>
            <a:ext cx="9922764" cy="1294228"/>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47C19D24-DCBE-47F9-8B85-8A118B02B3C9}"/>
              </a:ext>
            </a:extLst>
          </p:cNvPr>
          <p:cNvSpPr>
            <a:spLocks noGrp="1"/>
          </p:cNvSpPr>
          <p:nvPr>
            <p:ph type="body" idx="1"/>
          </p:nvPr>
        </p:nvSpPr>
        <p:spPr>
          <a:xfrm>
            <a:off x="1088136" y="2447778"/>
            <a:ext cx="9922764" cy="383872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34F5788-BDCE-49E2-80AE-31C739C6A0CE}"/>
              </a:ext>
            </a:extLst>
          </p:cNvPr>
          <p:cNvSpPr>
            <a:spLocks noGrp="1"/>
          </p:cNvSpPr>
          <p:nvPr>
            <p:ph type="dt" sz="half" idx="2"/>
          </p:nvPr>
        </p:nvSpPr>
        <p:spPr>
          <a:xfrm>
            <a:off x="7315200" y="6389688"/>
            <a:ext cx="3695302" cy="365125"/>
          </a:xfrm>
          <a:prstGeom prst="rect">
            <a:avLst/>
          </a:prstGeom>
        </p:spPr>
        <p:txBody>
          <a:bodyPr vert="horz" lIns="91440" tIns="45720" rIns="91440" bIns="45720" rtlCol="0" anchor="ctr"/>
          <a:lstStyle>
            <a:lvl1pPr algn="l">
              <a:defRPr sz="900">
                <a:solidFill>
                  <a:schemeClr val="tx1"/>
                </a:solidFill>
              </a:defRPr>
            </a:lvl1pPr>
          </a:lstStyle>
          <a:p>
            <a:fld id="{A1E45834-53BD-4C8F-B791-CD5378F4150E}" type="datetimeFigureOut">
              <a:rPr lang="en-US" smtClean="0"/>
              <a:t>9/26/2024</a:t>
            </a:fld>
            <a:endParaRPr lang="en-US"/>
          </a:p>
        </p:txBody>
      </p:sp>
      <p:sp>
        <p:nvSpPr>
          <p:cNvPr id="5" name="Footer Placeholder 4">
            <a:extLst>
              <a:ext uri="{FF2B5EF4-FFF2-40B4-BE49-F238E27FC236}">
                <a16:creationId xmlns:a16="http://schemas.microsoft.com/office/drawing/2014/main" id="{FD1D5844-8163-4D82-BEFC-BC2D8D511B7E}"/>
              </a:ext>
            </a:extLst>
          </p:cNvPr>
          <p:cNvSpPr>
            <a:spLocks noGrp="1"/>
          </p:cNvSpPr>
          <p:nvPr>
            <p:ph type="ftr" sz="quarter" idx="3"/>
          </p:nvPr>
        </p:nvSpPr>
        <p:spPr>
          <a:xfrm>
            <a:off x="1090940" y="6389688"/>
            <a:ext cx="4433560" cy="365125"/>
          </a:xfrm>
          <a:prstGeom prst="rect">
            <a:avLst/>
          </a:prstGeom>
        </p:spPr>
        <p:txBody>
          <a:bodyPr vert="horz" lIns="91440" tIns="45720" rIns="91440" bIns="45720" rtlCol="0" anchor="ctr"/>
          <a:lstStyle>
            <a:lvl1pPr algn="l">
              <a:defRPr sz="90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22698A50-C435-4220-82C6-C8D62A7C9EB0}"/>
              </a:ext>
            </a:extLst>
          </p:cNvPr>
          <p:cNvSpPr>
            <a:spLocks noGrp="1"/>
          </p:cNvSpPr>
          <p:nvPr>
            <p:ph type="sldNum" sz="quarter" idx="4"/>
          </p:nvPr>
        </p:nvSpPr>
        <p:spPr>
          <a:xfrm>
            <a:off x="10983190" y="6389688"/>
            <a:ext cx="940296" cy="365125"/>
          </a:xfrm>
          <a:prstGeom prst="rect">
            <a:avLst/>
          </a:prstGeom>
        </p:spPr>
        <p:txBody>
          <a:bodyPr vert="horz" lIns="91440" tIns="45720" rIns="91440" bIns="45720" rtlCol="0" anchor="ctr"/>
          <a:lstStyle>
            <a:lvl1pPr algn="r">
              <a:defRPr sz="900">
                <a:solidFill>
                  <a:schemeClr val="tx1"/>
                </a:solidFill>
              </a:defRPr>
            </a:lvl1pPr>
          </a:lstStyle>
          <a:p>
            <a:fld id="{719D7796-F675-488F-AC46-C88938C80352}" type="slidenum">
              <a:rPr lang="en-US" smtClean="0"/>
              <a:t>‹#›</a:t>
            </a:fld>
            <a:endParaRPr lang="en-US"/>
          </a:p>
        </p:txBody>
      </p:sp>
      <p:cxnSp>
        <p:nvCxnSpPr>
          <p:cNvPr id="28" name="Straight Connector 27">
            <a:extLst>
              <a:ext uri="{FF2B5EF4-FFF2-40B4-BE49-F238E27FC236}">
                <a16:creationId xmlns:a16="http://schemas.microsoft.com/office/drawing/2014/main" id="{D8689CE0-64D2-447C-9C1F-872D111D8AC3}"/>
              </a:ext>
            </a:extLst>
          </p:cNvPr>
          <p:cNvCxnSpPr>
            <a:cxnSpLocks/>
          </p:cNvCxnSpPr>
          <p:nvPr/>
        </p:nvCxnSpPr>
        <p:spPr>
          <a:xfrm>
            <a:off x="0" y="1185205"/>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0014567"/>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79" r:id="rId6"/>
    <p:sldLayoutId id="2147483675" r:id="rId7"/>
    <p:sldLayoutId id="2147483676" r:id="rId8"/>
    <p:sldLayoutId id="2147483677" r:id="rId9"/>
    <p:sldLayoutId id="2147483678" r:id="rId10"/>
    <p:sldLayoutId id="2147483680" r:id="rId11"/>
  </p:sldLayoutIdLst>
  <p:txStyles>
    <p:titleStyle>
      <a:lvl1pPr algn="l" defTabSz="914400" rtl="0" eaLnBrk="1" latinLnBrk="0" hangingPunct="1">
        <a:lnSpc>
          <a:spcPct val="85000"/>
        </a:lnSpc>
        <a:spcBef>
          <a:spcPct val="0"/>
        </a:spcBef>
        <a:buNone/>
        <a:defRPr sz="4400" b="1" kern="1200" cap="none" baseline="0">
          <a:solidFill>
            <a:schemeClr val="tx1"/>
          </a:solidFill>
          <a:latin typeface="+mj-lt"/>
          <a:ea typeface="+mj-ea"/>
          <a:cs typeface="+mj-cs"/>
        </a:defRPr>
      </a:lvl1pPr>
    </p:titleStyle>
    <p:bodyStyle>
      <a:lvl1pPr marL="228600" indent="-228600" algn="l" defTabSz="914400" rtl="0" eaLnBrk="1" latinLnBrk="0" hangingPunct="1">
        <a:lnSpc>
          <a:spcPct val="130000"/>
        </a:lnSpc>
        <a:spcBef>
          <a:spcPts val="1000"/>
        </a:spcBef>
        <a:buFont typeface="Neue Haas Grotesk Text Pro" panose="020B0504020202020204" pitchFamily="34" charset="0"/>
        <a:buChar char="-"/>
        <a:defRPr sz="1800" kern="1200">
          <a:solidFill>
            <a:schemeClr val="tx1"/>
          </a:solidFill>
          <a:latin typeface="+mn-lt"/>
          <a:ea typeface="+mn-ea"/>
          <a:cs typeface="+mn-cs"/>
        </a:defRPr>
      </a:lvl1pPr>
      <a:lvl2pPr marL="502920" indent="-228600" algn="l" defTabSz="914400" rtl="0" eaLnBrk="1" latinLnBrk="0" hangingPunct="1">
        <a:lnSpc>
          <a:spcPct val="130000"/>
        </a:lnSpc>
        <a:spcBef>
          <a:spcPts val="500"/>
        </a:spcBef>
        <a:buFont typeface="Neue Haas Grotesk Text Pro" panose="020B05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30000"/>
        </a:lnSpc>
        <a:spcBef>
          <a:spcPts val="500"/>
        </a:spcBef>
        <a:buFont typeface="Neue Haas Grotesk Text Pro" panose="020B0504020202020204" pitchFamily="34" charset="0"/>
        <a:buChar char="-"/>
        <a:defRPr sz="1600" kern="1200">
          <a:solidFill>
            <a:schemeClr val="tx1"/>
          </a:solidFill>
          <a:latin typeface="+mn-lt"/>
          <a:ea typeface="+mn-ea"/>
          <a:cs typeface="+mn-cs"/>
        </a:defRPr>
      </a:lvl3pPr>
      <a:lvl4pPr marL="1005840" indent="-228600" algn="l" defTabSz="914400" rtl="0" eaLnBrk="1" latinLnBrk="0" hangingPunct="1">
        <a:lnSpc>
          <a:spcPct val="130000"/>
        </a:lnSpc>
        <a:spcBef>
          <a:spcPts val="500"/>
        </a:spcBef>
        <a:buFont typeface="Neue Haas Grotesk Text Pro" panose="020B0504020202020204" pitchFamily="34" charset="0"/>
        <a:buChar char="-"/>
        <a:defRPr sz="1400" kern="1200">
          <a:solidFill>
            <a:schemeClr val="tx1"/>
          </a:solidFill>
          <a:latin typeface="+mn-lt"/>
          <a:ea typeface="+mn-ea"/>
          <a:cs typeface="+mn-cs"/>
        </a:defRPr>
      </a:lvl4pPr>
      <a:lvl5pPr marL="1280160" indent="-228600" algn="l" defTabSz="914400" rtl="0" eaLnBrk="1" latinLnBrk="0" hangingPunct="1">
        <a:lnSpc>
          <a:spcPct val="130000"/>
        </a:lnSpc>
        <a:spcBef>
          <a:spcPts val="500"/>
        </a:spcBef>
        <a:buFont typeface="Neue Haas Grotesk Text Pro" panose="020B05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jpinfonet.se/jp-socialnet/Lagkommentarer/Kommentar/LSS/d_2701-?anchor=1_&#167;#1_&#167;"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96187D8-B32D-4D1A-8C48-A15933DDCD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Vita kloter i en suddig effekt">
            <a:extLst>
              <a:ext uri="{FF2B5EF4-FFF2-40B4-BE49-F238E27FC236}">
                <a16:creationId xmlns:a16="http://schemas.microsoft.com/office/drawing/2014/main" id="{5D685957-5C1D-65E1-4051-0CC16DDAFBF5}"/>
              </a:ext>
            </a:extLst>
          </p:cNvPr>
          <p:cNvPicPr>
            <a:picLocks noChangeAspect="1"/>
          </p:cNvPicPr>
          <p:nvPr/>
        </p:nvPicPr>
        <p:blipFill>
          <a:blip r:embed="rId2">
            <a:alphaModFix/>
          </a:blip>
          <a:srcRect t="8115" b="17872"/>
          <a:stretch/>
        </p:blipFill>
        <p:spPr>
          <a:xfrm>
            <a:off x="20" y="10"/>
            <a:ext cx="12191979" cy="6857990"/>
          </a:xfrm>
          <a:prstGeom prst="rect">
            <a:avLst/>
          </a:prstGeom>
        </p:spPr>
      </p:pic>
      <p:sp>
        <p:nvSpPr>
          <p:cNvPr id="11" name="Rectangle 10">
            <a:extLst>
              <a:ext uri="{FF2B5EF4-FFF2-40B4-BE49-F238E27FC236}">
                <a16:creationId xmlns:a16="http://schemas.microsoft.com/office/drawing/2014/main" id="{D019BB32-A409-4C93-9090-8BDDC45E57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3657600"/>
          </a:xfrm>
          <a:prstGeom prst="rect">
            <a:avLst/>
          </a:prstGeom>
          <a:gradFill>
            <a:gsLst>
              <a:gs pos="0">
                <a:srgbClr val="000000">
                  <a:alpha val="50000"/>
                </a:srgbClr>
              </a:gs>
              <a:gs pos="100000">
                <a:srgbClr val="000000">
                  <a:alpha val="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00A73174-5969-7BEB-ABE7-76CA2AD93B88}"/>
              </a:ext>
            </a:extLst>
          </p:cNvPr>
          <p:cNvSpPr>
            <a:spLocks noGrp="1"/>
          </p:cNvSpPr>
          <p:nvPr>
            <p:ph type="ctrTitle"/>
          </p:nvPr>
        </p:nvSpPr>
        <p:spPr>
          <a:xfrm>
            <a:off x="1074314" y="1088571"/>
            <a:ext cx="9958356" cy="2050908"/>
          </a:xfrm>
        </p:spPr>
        <p:txBody>
          <a:bodyPr anchor="t">
            <a:normAutofit/>
          </a:bodyPr>
          <a:lstStyle/>
          <a:p>
            <a:r>
              <a:rPr lang="sv-SE" sz="4000" dirty="0">
                <a:solidFill>
                  <a:srgbClr val="FFFFFF"/>
                </a:solidFill>
              </a:rPr>
              <a:t>LSS, LAGEN OM STÖD OCH SERVICE FÖR VISSA FUNKTIONSHINDRADE</a:t>
            </a:r>
          </a:p>
        </p:txBody>
      </p:sp>
      <p:cxnSp>
        <p:nvCxnSpPr>
          <p:cNvPr id="13" name="Straight Connector 12">
            <a:extLst>
              <a:ext uri="{FF2B5EF4-FFF2-40B4-BE49-F238E27FC236}">
                <a16:creationId xmlns:a16="http://schemas.microsoft.com/office/drawing/2014/main" id="{B0AA360F-DECB-4836-8FB6-22C4BC3FB02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1197558"/>
            <a:ext cx="804195" cy="0"/>
          </a:xfrm>
          <a:prstGeom prst="line">
            <a:avLst/>
          </a:prstGeom>
          <a:ln w="85725">
            <a:solidFill>
              <a:srgbClr val="FFFFFF"/>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74ED70DB-1943-4E5C-A1B6-D49DFE4402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677195"/>
            <a:ext cx="12192000" cy="2180805"/>
          </a:xfrm>
          <a:prstGeom prst="rect">
            <a:avLst/>
          </a:prstGeom>
          <a:gradFill>
            <a:gsLst>
              <a:gs pos="0">
                <a:srgbClr val="000000">
                  <a:alpha val="50000"/>
                </a:srgbClr>
              </a:gs>
              <a:gs pos="100000">
                <a:srgbClr val="000000">
                  <a:alpha val="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Underrubrik 2">
            <a:extLst>
              <a:ext uri="{FF2B5EF4-FFF2-40B4-BE49-F238E27FC236}">
                <a16:creationId xmlns:a16="http://schemas.microsoft.com/office/drawing/2014/main" id="{6591E6FD-CF59-EE21-52F4-9B6EF73219A4}"/>
              </a:ext>
            </a:extLst>
          </p:cNvPr>
          <p:cNvSpPr>
            <a:spLocks noGrp="1"/>
          </p:cNvSpPr>
          <p:nvPr>
            <p:ph type="subTitle" idx="1"/>
          </p:nvPr>
        </p:nvSpPr>
        <p:spPr>
          <a:xfrm>
            <a:off x="1097280" y="4572000"/>
            <a:ext cx="9874429" cy="1263046"/>
          </a:xfrm>
        </p:spPr>
        <p:txBody>
          <a:bodyPr anchor="b">
            <a:normAutofit/>
          </a:bodyPr>
          <a:lstStyle/>
          <a:p>
            <a:r>
              <a:rPr lang="sv-SE" dirty="0">
                <a:solidFill>
                  <a:srgbClr val="FFFFFF"/>
                </a:solidFill>
              </a:rPr>
              <a:t>Javier Fuentes, verksamhetschef, vård och omsorgsförvaltningen Botkyrka kommun. </a:t>
            </a:r>
          </a:p>
        </p:txBody>
      </p:sp>
    </p:spTree>
    <p:extLst>
      <p:ext uri="{BB962C8B-B14F-4D97-AF65-F5344CB8AC3E}">
        <p14:creationId xmlns:p14="http://schemas.microsoft.com/office/powerpoint/2010/main" val="590708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F90BB65-F6A5-7FAD-DBF3-5FC1BAAF1FB9}"/>
              </a:ext>
            </a:extLst>
          </p:cNvPr>
          <p:cNvSpPr>
            <a:spLocks noGrp="1"/>
          </p:cNvSpPr>
          <p:nvPr>
            <p:ph type="title"/>
          </p:nvPr>
        </p:nvSpPr>
        <p:spPr/>
        <p:txBody>
          <a:bodyPr/>
          <a:lstStyle/>
          <a:p>
            <a:r>
              <a:rPr lang="sv-SE" dirty="0"/>
              <a:t>Korttidsvistelse utanför hemmet enligt 9§6 LSS</a:t>
            </a:r>
          </a:p>
        </p:txBody>
      </p:sp>
      <p:sp>
        <p:nvSpPr>
          <p:cNvPr id="3" name="Platshållare för innehåll 2">
            <a:extLst>
              <a:ext uri="{FF2B5EF4-FFF2-40B4-BE49-F238E27FC236}">
                <a16:creationId xmlns:a16="http://schemas.microsoft.com/office/drawing/2014/main" id="{D27F2686-4943-6328-759A-8B766D91CD67}"/>
              </a:ext>
            </a:extLst>
          </p:cNvPr>
          <p:cNvSpPr>
            <a:spLocks noGrp="1"/>
          </p:cNvSpPr>
          <p:nvPr>
            <p:ph idx="1"/>
          </p:nvPr>
        </p:nvSpPr>
        <p:spPr/>
        <p:txBody>
          <a:bodyPr/>
          <a:lstStyle/>
          <a:p>
            <a:r>
              <a:rPr lang="sv-SE" dirty="0"/>
              <a:t>Avlasta föräldrar</a:t>
            </a:r>
          </a:p>
          <a:p>
            <a:r>
              <a:rPr lang="sv-SE" dirty="0"/>
              <a:t>Behov av miljö ombyte och rekreation</a:t>
            </a:r>
          </a:p>
          <a:p>
            <a:r>
              <a:rPr lang="sv-SE" dirty="0"/>
              <a:t>Bryta beroendeförhållanden till anhöriga för att på sikt kunna flytta till eget boende. </a:t>
            </a:r>
          </a:p>
          <a:p>
            <a:r>
              <a:rPr lang="sv-SE" dirty="0"/>
              <a:t>Enligt HFD minskar behovet efter man fyllt 18 år för att man ska ha livet så pass organiserad med daglig verksamhet och andra insatser. </a:t>
            </a:r>
          </a:p>
          <a:p>
            <a:pPr marL="0" indent="0">
              <a:buNone/>
            </a:pPr>
            <a:endParaRPr lang="sv-SE" dirty="0"/>
          </a:p>
          <a:p>
            <a:pPr marL="0" indent="0">
              <a:buNone/>
            </a:pPr>
            <a:endParaRPr lang="sv-SE" dirty="0"/>
          </a:p>
        </p:txBody>
      </p:sp>
    </p:spTree>
    <p:extLst>
      <p:ext uri="{BB962C8B-B14F-4D97-AF65-F5344CB8AC3E}">
        <p14:creationId xmlns:p14="http://schemas.microsoft.com/office/powerpoint/2010/main" val="802375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0226C17-9849-7025-406D-BE3969861EE1}"/>
              </a:ext>
            </a:extLst>
          </p:cNvPr>
          <p:cNvSpPr>
            <a:spLocks noGrp="1"/>
          </p:cNvSpPr>
          <p:nvPr>
            <p:ph type="title"/>
          </p:nvPr>
        </p:nvSpPr>
        <p:spPr/>
        <p:txBody>
          <a:bodyPr/>
          <a:lstStyle/>
          <a:p>
            <a:r>
              <a:rPr lang="sv-SE" dirty="0"/>
              <a:t>Bostad med särskild vuxna för vuxna enligt 9 § 9 LSS. </a:t>
            </a:r>
          </a:p>
        </p:txBody>
      </p:sp>
      <p:sp>
        <p:nvSpPr>
          <p:cNvPr id="3" name="Platshållare för innehåll 2">
            <a:extLst>
              <a:ext uri="{FF2B5EF4-FFF2-40B4-BE49-F238E27FC236}">
                <a16:creationId xmlns:a16="http://schemas.microsoft.com/office/drawing/2014/main" id="{D3410099-ACC0-46EB-50A2-BF83FA84FC3E}"/>
              </a:ext>
            </a:extLst>
          </p:cNvPr>
          <p:cNvSpPr>
            <a:spLocks noGrp="1"/>
          </p:cNvSpPr>
          <p:nvPr>
            <p:ph idx="1"/>
          </p:nvPr>
        </p:nvSpPr>
        <p:spPr/>
        <p:txBody>
          <a:bodyPr>
            <a:normAutofit lnSpcReduction="10000"/>
          </a:bodyPr>
          <a:lstStyle/>
          <a:p>
            <a:r>
              <a:rPr lang="sv-SE" dirty="0"/>
              <a:t>En bostad med särskild service for vuxna kan utformas </a:t>
            </a:r>
            <a:r>
              <a:rPr lang="sv-SE" dirty="0" err="1"/>
              <a:t>pa</a:t>
            </a:r>
            <a:r>
              <a:rPr lang="sv-SE" dirty="0"/>
              <a:t> olika satt. I förarbetena beskrivs två huvudformer, gruppbostad och servicebostad. </a:t>
            </a:r>
          </a:p>
          <a:p>
            <a:r>
              <a:rPr lang="sv-SE" dirty="0"/>
              <a:t>Gruppbostad: en fast kollektiv bemanning som i huvudsak ska täcka de boendes stödbehov. </a:t>
            </a:r>
          </a:p>
          <a:p>
            <a:r>
              <a:rPr lang="sv-SE" dirty="0"/>
              <a:t>Servicebostäder: Bor i egen lägenhet med en träfflägenhet som är i anslutning. Man ges stöd vid bestämda tider. </a:t>
            </a:r>
          </a:p>
          <a:p>
            <a:r>
              <a:rPr lang="sv-SE" dirty="0"/>
              <a:t>Kammarrätten 2022-4379, </a:t>
            </a:r>
            <a:r>
              <a:rPr lang="sv-SE" b="0" i="0" dirty="0">
                <a:solidFill>
                  <a:srgbClr val="000000"/>
                </a:solidFill>
                <a:effectLst/>
                <a:latin typeface="Roboto" panose="02000000000000000000" pitchFamily="2" charset="0"/>
              </a:rPr>
              <a:t>En man som hade ett visst behov av stöd i vardagen nekades bostad med särskild service enligt 9 § 9 p LSS. Hjälpbehovet avsåg huvudsakligen planering, instruktioner, motivering och påminnelser och var inte av sådan karaktär och omfattning att bostad med särskild service enligt 9 § 9 LSS kunde beviljas. </a:t>
            </a:r>
            <a:endParaRPr lang="sv-SE" dirty="0"/>
          </a:p>
          <a:p>
            <a:endParaRPr lang="sv-SE" dirty="0"/>
          </a:p>
        </p:txBody>
      </p:sp>
    </p:spTree>
    <p:extLst>
      <p:ext uri="{BB962C8B-B14F-4D97-AF65-F5344CB8AC3E}">
        <p14:creationId xmlns:p14="http://schemas.microsoft.com/office/powerpoint/2010/main" val="2352182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0D6652-56B6-D8AD-21BB-75BF64DF7BBE}"/>
              </a:ext>
            </a:extLst>
          </p:cNvPr>
          <p:cNvSpPr>
            <a:spLocks noGrp="1"/>
          </p:cNvSpPr>
          <p:nvPr>
            <p:ph type="title"/>
          </p:nvPr>
        </p:nvSpPr>
        <p:spPr/>
        <p:txBody>
          <a:bodyPr/>
          <a:lstStyle/>
          <a:p>
            <a:r>
              <a:rPr lang="sv-SE" dirty="0"/>
              <a:t>Daglig verksamhet enligt 9 § 10 LSS</a:t>
            </a:r>
          </a:p>
        </p:txBody>
      </p:sp>
      <p:sp>
        <p:nvSpPr>
          <p:cNvPr id="3" name="Platshållare för innehåll 2">
            <a:extLst>
              <a:ext uri="{FF2B5EF4-FFF2-40B4-BE49-F238E27FC236}">
                <a16:creationId xmlns:a16="http://schemas.microsoft.com/office/drawing/2014/main" id="{A13FDA37-9B60-5C6B-F173-FD62210553CC}"/>
              </a:ext>
            </a:extLst>
          </p:cNvPr>
          <p:cNvSpPr>
            <a:spLocks noGrp="1"/>
          </p:cNvSpPr>
          <p:nvPr>
            <p:ph idx="1"/>
          </p:nvPr>
        </p:nvSpPr>
        <p:spPr/>
        <p:txBody>
          <a:bodyPr/>
          <a:lstStyle/>
          <a:p>
            <a:r>
              <a:rPr lang="sv-SE" dirty="0"/>
              <a:t>Enligt 9 § 10 LSS är insatsen daglig verksamhet avsedd för personer i yrkesverksam ålder som saknar förvärvsarbete och inte utbildar sig.</a:t>
            </a:r>
          </a:p>
          <a:p>
            <a:pPr marL="0" indent="0">
              <a:buNone/>
            </a:pPr>
            <a:endParaRPr lang="sv-SE" dirty="0"/>
          </a:p>
        </p:txBody>
      </p:sp>
    </p:spTree>
    <p:extLst>
      <p:ext uri="{BB962C8B-B14F-4D97-AF65-F5344CB8AC3E}">
        <p14:creationId xmlns:p14="http://schemas.microsoft.com/office/powerpoint/2010/main" val="1506040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F2A78AB-CD07-4E90-BDF1-D872015498B4}"/>
              </a:ext>
            </a:extLst>
          </p:cNvPr>
          <p:cNvSpPr>
            <a:spLocks noGrp="1"/>
          </p:cNvSpPr>
          <p:nvPr>
            <p:ph type="title"/>
          </p:nvPr>
        </p:nvSpPr>
        <p:spPr/>
        <p:txBody>
          <a:bodyPr/>
          <a:lstStyle/>
          <a:p>
            <a:r>
              <a:rPr lang="sv-SE" dirty="0"/>
              <a:t>Vem är jag?</a:t>
            </a:r>
          </a:p>
        </p:txBody>
      </p:sp>
      <p:sp>
        <p:nvSpPr>
          <p:cNvPr id="3" name="Platshållare för innehåll 2">
            <a:extLst>
              <a:ext uri="{FF2B5EF4-FFF2-40B4-BE49-F238E27FC236}">
                <a16:creationId xmlns:a16="http://schemas.microsoft.com/office/drawing/2014/main" id="{E35FFDF6-00DD-D652-E024-C26314713C7E}"/>
              </a:ext>
            </a:extLst>
          </p:cNvPr>
          <p:cNvSpPr>
            <a:spLocks noGrp="1"/>
          </p:cNvSpPr>
          <p:nvPr>
            <p:ph idx="1"/>
          </p:nvPr>
        </p:nvSpPr>
        <p:spPr/>
        <p:txBody>
          <a:bodyPr/>
          <a:lstStyle/>
          <a:p>
            <a:r>
              <a:rPr lang="sv-SE" dirty="0"/>
              <a:t>Tidigare gruppledare på myndigheten för äldre och personer med funktionsnedsättning i Södertälje kommun. Även TF resultatenhetschef under en period.</a:t>
            </a:r>
          </a:p>
          <a:p>
            <a:r>
              <a:rPr lang="sv-SE" dirty="0"/>
              <a:t>Enhetschef LSS gruppbostad och korttidsvistelse, Strängnäs kommun</a:t>
            </a:r>
          </a:p>
          <a:p>
            <a:r>
              <a:rPr lang="sv-SE" dirty="0"/>
              <a:t>Verksamhetschef, myndighet </a:t>
            </a:r>
            <a:r>
              <a:rPr lang="sv-SE" dirty="0" err="1"/>
              <a:t>SoL</a:t>
            </a:r>
            <a:r>
              <a:rPr lang="sv-SE" dirty="0"/>
              <a:t> över 65 år. </a:t>
            </a:r>
          </a:p>
          <a:p>
            <a:r>
              <a:rPr lang="sv-SE" dirty="0"/>
              <a:t>Utbildningsbakgrund, arbetsterapeut vid Karolinska universitetssjukhuset. </a:t>
            </a:r>
          </a:p>
          <a:p>
            <a:endParaRPr lang="sv-SE" dirty="0"/>
          </a:p>
        </p:txBody>
      </p:sp>
    </p:spTree>
    <p:extLst>
      <p:ext uri="{BB962C8B-B14F-4D97-AF65-F5344CB8AC3E}">
        <p14:creationId xmlns:p14="http://schemas.microsoft.com/office/powerpoint/2010/main" val="4076108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A3A9A9E-190C-6F83-51FD-3E6486681A0A}"/>
              </a:ext>
            </a:extLst>
          </p:cNvPr>
          <p:cNvSpPr>
            <a:spLocks noGrp="1"/>
          </p:cNvSpPr>
          <p:nvPr>
            <p:ph type="title"/>
          </p:nvPr>
        </p:nvSpPr>
        <p:spPr/>
        <p:txBody>
          <a:bodyPr/>
          <a:lstStyle/>
          <a:p>
            <a:r>
              <a:rPr lang="sv-SE" dirty="0"/>
              <a:t>Lagen om stöd och service för vissa funktionshindrade (LSS) (1993:387)</a:t>
            </a:r>
          </a:p>
        </p:txBody>
      </p:sp>
      <p:sp>
        <p:nvSpPr>
          <p:cNvPr id="3" name="Platshållare för innehåll 2">
            <a:extLst>
              <a:ext uri="{FF2B5EF4-FFF2-40B4-BE49-F238E27FC236}">
                <a16:creationId xmlns:a16="http://schemas.microsoft.com/office/drawing/2014/main" id="{BCC787BF-9E36-DC9A-028C-100E806AB26D}"/>
              </a:ext>
            </a:extLst>
          </p:cNvPr>
          <p:cNvSpPr>
            <a:spLocks noGrp="1"/>
          </p:cNvSpPr>
          <p:nvPr>
            <p:ph idx="1"/>
          </p:nvPr>
        </p:nvSpPr>
        <p:spPr/>
        <p:txBody>
          <a:bodyPr>
            <a:normAutofit fontScale="85000" lnSpcReduction="10000"/>
          </a:bodyPr>
          <a:lstStyle/>
          <a:p>
            <a:r>
              <a:rPr lang="sv-SE" dirty="0"/>
              <a:t>Är en rättighetslag och </a:t>
            </a:r>
            <a:r>
              <a:rPr lang="sv-SE" dirty="0" err="1"/>
              <a:t>pluslag</a:t>
            </a:r>
            <a:endParaRPr lang="sv-SE" dirty="0"/>
          </a:p>
          <a:p>
            <a:r>
              <a:rPr lang="sv-SE" dirty="0"/>
              <a:t>7 § LSS, Personer som anges i 1 § har rätt till insatser i form av särskilt stöd och särskild service enligt 9 § 1--9, om de behöver sådan hjälp i sin livsföring och om deras behov inte tillgodoses på annat sätt. Personer som anges i 1 § 1 och 2 har, under samma förutsättningar, även rätt till insatser enligt 9 § 10. den enskilde skall genom insatserna tillförsäkras goda levnadsvillkor. Insatserna skall vara varaktiga och samordnade.</a:t>
            </a:r>
            <a:br>
              <a:rPr lang="sv-SE" dirty="0"/>
            </a:br>
            <a:r>
              <a:rPr lang="sv-SE" dirty="0"/>
              <a:t>De skall anpassas till mottagarens individuella behov samt utformas så att de är lätt tillgängliga för de personer som behöver dem och stärker deras förmåga att leva ett självständigt liv. </a:t>
            </a:r>
            <a:r>
              <a:rPr lang="sv-SE" i="1" dirty="0"/>
              <a:t>Lag (2005:125)</a:t>
            </a:r>
            <a:r>
              <a:rPr lang="sv-SE" dirty="0"/>
              <a:t>.</a:t>
            </a:r>
          </a:p>
          <a:p>
            <a:r>
              <a:rPr lang="sv-SE" dirty="0"/>
              <a:t>8 § LSS, Insatser enligt denna lag ska ges den enskilde endast om han eller hon begär det. Om den enskilde är under 15 år eller uppenbart saknar förmåga att på egen hand ta ställning i frågan kan vårdnadshavare, god man, förmyndare, förvaltare eller framtidsfullmaktshavare begära insatser för honom eller henne.</a:t>
            </a:r>
          </a:p>
          <a:p>
            <a:endParaRPr lang="sv-SE" dirty="0"/>
          </a:p>
          <a:p>
            <a:endParaRPr lang="sv-SE" dirty="0"/>
          </a:p>
        </p:txBody>
      </p:sp>
    </p:spTree>
    <p:extLst>
      <p:ext uri="{BB962C8B-B14F-4D97-AF65-F5344CB8AC3E}">
        <p14:creationId xmlns:p14="http://schemas.microsoft.com/office/powerpoint/2010/main" val="3330911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3B6974-F2F3-3B28-2482-D2DA989D8670}"/>
              </a:ext>
            </a:extLst>
          </p:cNvPr>
          <p:cNvSpPr>
            <a:spLocks noGrp="1"/>
          </p:cNvSpPr>
          <p:nvPr>
            <p:ph type="title"/>
          </p:nvPr>
        </p:nvSpPr>
        <p:spPr/>
        <p:txBody>
          <a:bodyPr/>
          <a:lstStyle/>
          <a:p>
            <a:r>
              <a:rPr lang="sv-SE" dirty="0"/>
              <a:t>Personkrets enligt 1 § LSS</a:t>
            </a:r>
          </a:p>
        </p:txBody>
      </p:sp>
      <p:sp>
        <p:nvSpPr>
          <p:cNvPr id="3" name="Platshållare för innehåll 2">
            <a:extLst>
              <a:ext uri="{FF2B5EF4-FFF2-40B4-BE49-F238E27FC236}">
                <a16:creationId xmlns:a16="http://schemas.microsoft.com/office/drawing/2014/main" id="{886C83AE-E259-8EDB-FB1B-69A7083B7485}"/>
              </a:ext>
            </a:extLst>
          </p:cNvPr>
          <p:cNvSpPr>
            <a:spLocks noGrp="1"/>
          </p:cNvSpPr>
          <p:nvPr>
            <p:ph idx="1"/>
          </p:nvPr>
        </p:nvSpPr>
        <p:spPr/>
        <p:txBody>
          <a:bodyPr/>
          <a:lstStyle/>
          <a:p>
            <a:pPr marL="0" indent="0">
              <a:buNone/>
            </a:pPr>
            <a:endParaRPr lang="sv-SE" dirty="0"/>
          </a:p>
          <a:p>
            <a:r>
              <a:rPr lang="sv-SE" dirty="0"/>
              <a:t>Som framgår av </a:t>
            </a:r>
            <a:r>
              <a:rPr lang="sv-SE" u="sng" dirty="0">
                <a:hlinkClick r:id="rId3"/>
              </a:rPr>
              <a:t>1 §</a:t>
            </a:r>
            <a:r>
              <a:rPr lang="sv-SE" dirty="0"/>
              <a:t> LSS är personkretstillhörigheten nyckeln till insatser enligt LSS. </a:t>
            </a:r>
          </a:p>
          <a:p>
            <a:r>
              <a:rPr lang="sv-SE" dirty="0"/>
              <a:t>1 § Utvecklingsstörning, autism eller autismliknande tillstånd, </a:t>
            </a:r>
          </a:p>
          <a:p>
            <a:r>
              <a:rPr lang="sv-SE" dirty="0"/>
              <a:t>1 § 2 Personer med förvärvad hjärnskada i vuxen ålder förorsakad av yttre våld eller kroppslig sjukdom</a:t>
            </a:r>
          </a:p>
          <a:p>
            <a:r>
              <a:rPr lang="sv-SE" dirty="0"/>
              <a:t>1 § 3  med andra varaktiga fysiska eller psykiska funktionshinder som uppenbart inte beror på normalt åldrande, om de är stora och förorsakar betydande svårigheter i den dagliga livsföringen och därmed ett omfattande behov av stöd eller service.</a:t>
            </a:r>
          </a:p>
          <a:p>
            <a:endParaRPr lang="sv-SE" dirty="0"/>
          </a:p>
        </p:txBody>
      </p:sp>
    </p:spTree>
    <p:extLst>
      <p:ext uri="{BB962C8B-B14F-4D97-AF65-F5344CB8AC3E}">
        <p14:creationId xmlns:p14="http://schemas.microsoft.com/office/powerpoint/2010/main" val="1814384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FB44796-CCFB-A453-5314-A245B665F2E5}"/>
              </a:ext>
            </a:extLst>
          </p:cNvPr>
          <p:cNvSpPr>
            <a:spLocks noGrp="1"/>
          </p:cNvSpPr>
          <p:nvPr>
            <p:ph type="title"/>
          </p:nvPr>
        </p:nvSpPr>
        <p:spPr/>
        <p:txBody>
          <a:bodyPr/>
          <a:lstStyle/>
          <a:p>
            <a:r>
              <a:rPr lang="sv-SE" dirty="0"/>
              <a:t>9§ LSS</a:t>
            </a:r>
          </a:p>
        </p:txBody>
      </p:sp>
      <p:sp>
        <p:nvSpPr>
          <p:cNvPr id="3" name="Platshållare för innehåll 2">
            <a:extLst>
              <a:ext uri="{FF2B5EF4-FFF2-40B4-BE49-F238E27FC236}">
                <a16:creationId xmlns:a16="http://schemas.microsoft.com/office/drawing/2014/main" id="{9D63FEED-CEAC-A257-600E-C04E777E2300}"/>
              </a:ext>
            </a:extLst>
          </p:cNvPr>
          <p:cNvSpPr>
            <a:spLocks noGrp="1"/>
          </p:cNvSpPr>
          <p:nvPr>
            <p:ph idx="1"/>
          </p:nvPr>
        </p:nvSpPr>
        <p:spPr/>
        <p:txBody>
          <a:bodyPr>
            <a:normAutofit fontScale="77500" lnSpcReduction="20000"/>
          </a:bodyPr>
          <a:lstStyle/>
          <a:p>
            <a:r>
              <a:rPr lang="sv-SE" dirty="0"/>
              <a:t>1. rådgivning och annat personligt stöd som ställer krav på särskild kunskap om problem och livsbetingelser för människor med stora och varaktiga funktionshinder,</a:t>
            </a:r>
            <a:br>
              <a:rPr lang="sv-SE" dirty="0"/>
            </a:br>
            <a:r>
              <a:rPr lang="sv-SE" dirty="0"/>
              <a:t>   2. biträde av personlig assistent eller ekonomiskt stöd till skäliga kostnader för sådan assistans, till den del behovet av stöd inte täcks av beviljade assistanstimmar enligt 51 kap. socialförsäkringsbalken,</a:t>
            </a:r>
            <a:br>
              <a:rPr lang="sv-SE" dirty="0"/>
            </a:br>
            <a:r>
              <a:rPr lang="sv-SE" dirty="0"/>
              <a:t>   3. ledsagarservice,</a:t>
            </a:r>
            <a:br>
              <a:rPr lang="sv-SE" dirty="0"/>
            </a:br>
            <a:r>
              <a:rPr lang="sv-SE" dirty="0"/>
              <a:t>   4. biträde av kontaktperson,</a:t>
            </a:r>
            <a:br>
              <a:rPr lang="sv-SE" dirty="0"/>
            </a:br>
            <a:r>
              <a:rPr lang="sv-SE" dirty="0"/>
              <a:t>   5. avlösarservice i hemmet,</a:t>
            </a:r>
            <a:br>
              <a:rPr lang="sv-SE" dirty="0"/>
            </a:br>
            <a:r>
              <a:rPr lang="sv-SE" dirty="0"/>
              <a:t>   6. korttidsvistelse utanför det egna hemmet,</a:t>
            </a:r>
            <a:br>
              <a:rPr lang="sv-SE" dirty="0"/>
            </a:br>
            <a:r>
              <a:rPr lang="sv-SE" dirty="0"/>
              <a:t>   7. korttidstillsyn för skolungdom över 12 år utanför det egna hemmet i anslutning till skoldagen samt under lov,</a:t>
            </a:r>
            <a:br>
              <a:rPr lang="sv-SE" dirty="0"/>
            </a:br>
            <a:r>
              <a:rPr lang="sv-SE" dirty="0"/>
              <a:t>   8. boende i familjehem eller bostad med särskild service för barn eller ungdomar som behöver bo utanför föräldrahemmet,</a:t>
            </a:r>
            <a:br>
              <a:rPr lang="sv-SE" dirty="0"/>
            </a:br>
            <a:r>
              <a:rPr lang="sv-SE" dirty="0"/>
              <a:t>   9. bostad med särskild service för vuxna eller annan särskilt anpassad bostad för vuxna,</a:t>
            </a:r>
            <a:br>
              <a:rPr lang="sv-SE" dirty="0"/>
            </a:br>
            <a:r>
              <a:rPr lang="sv-SE" dirty="0"/>
              <a:t>   10. daglig verksamhet för personer i yrkesverksam ålder som saknar förvärvsarbete och inte utbildar sig. </a:t>
            </a:r>
            <a:r>
              <a:rPr lang="sv-SE" i="1" dirty="0"/>
              <a:t>Lag (2010:480)</a:t>
            </a:r>
            <a:r>
              <a:rPr lang="sv-SE" dirty="0"/>
              <a:t>.</a:t>
            </a:r>
          </a:p>
          <a:p>
            <a:endParaRPr lang="sv-SE" dirty="0"/>
          </a:p>
          <a:p>
            <a:endParaRPr lang="sv-SE" dirty="0"/>
          </a:p>
        </p:txBody>
      </p:sp>
    </p:spTree>
    <p:extLst>
      <p:ext uri="{BB962C8B-B14F-4D97-AF65-F5344CB8AC3E}">
        <p14:creationId xmlns:p14="http://schemas.microsoft.com/office/powerpoint/2010/main" val="3217735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04A979A-9E9A-73B5-E3A1-393682EFAB9E}"/>
              </a:ext>
            </a:extLst>
          </p:cNvPr>
          <p:cNvSpPr>
            <a:spLocks noGrp="1"/>
          </p:cNvSpPr>
          <p:nvPr>
            <p:ph type="title"/>
          </p:nvPr>
        </p:nvSpPr>
        <p:spPr/>
        <p:txBody>
          <a:bodyPr/>
          <a:lstStyle/>
          <a:p>
            <a:r>
              <a:rPr lang="sv-SE" dirty="0"/>
              <a:t>Personlig assistans enligt 9§2 LSS</a:t>
            </a:r>
          </a:p>
        </p:txBody>
      </p:sp>
      <p:sp>
        <p:nvSpPr>
          <p:cNvPr id="3" name="Platshållare för innehåll 2">
            <a:extLst>
              <a:ext uri="{FF2B5EF4-FFF2-40B4-BE49-F238E27FC236}">
                <a16:creationId xmlns:a16="http://schemas.microsoft.com/office/drawing/2014/main" id="{09A702B8-26C2-79B0-44C3-8A2FF5CE1912}"/>
              </a:ext>
            </a:extLst>
          </p:cNvPr>
          <p:cNvSpPr>
            <a:spLocks noGrp="1"/>
          </p:cNvSpPr>
          <p:nvPr>
            <p:ph idx="1"/>
          </p:nvPr>
        </p:nvSpPr>
        <p:spPr/>
        <p:txBody>
          <a:bodyPr>
            <a:normAutofit fontScale="85000" lnSpcReduction="10000"/>
          </a:bodyPr>
          <a:lstStyle/>
          <a:p>
            <a:r>
              <a:rPr lang="sv-SE" dirty="0"/>
              <a:t>Beskrivs närmare i 9a§ i LSS,  ny lagändring från och med 1 januari 2023 i personlig assistans</a:t>
            </a:r>
          </a:p>
          <a:p>
            <a:r>
              <a:rPr lang="sv-SE" dirty="0"/>
              <a:t>Med personlig assistans enligt 9 § 2 avses personligt utformat stöd som ges av ett begränsat antal personer åt den som på grund av stora och varaktiga funktionshinder behöver hjälp med andning, sin personliga hygien, måltider, att klä av och på sig, att kommunicera med andra(grundläggande behov). Hjälp med andning eller med måltider i form av sondmatning ska anses som sådant stöd, oavsett hjälpens karaktär.</a:t>
            </a:r>
          </a:p>
          <a:p>
            <a:r>
              <a:rPr lang="sv-SE" dirty="0"/>
              <a:t>Alla får inte rätt till personlig assistans enligt 9 § 2 eftersom stödet måste ges i stor omfattning så att grundläggande behov uppnås. Ingen undre tidsgräns för kommuner, dock finns det rättsfall från </a:t>
            </a:r>
            <a:r>
              <a:rPr lang="sv-SE" dirty="0" err="1"/>
              <a:t>KmR</a:t>
            </a:r>
            <a:r>
              <a:rPr lang="sv-SE" dirty="0"/>
              <a:t> om 7 timmar. Det är kommunen själv som beslutar om rätt till personlig assistans. </a:t>
            </a:r>
          </a:p>
          <a:p>
            <a:r>
              <a:rPr lang="sv-SE" dirty="0"/>
              <a:t>Över 20 timmar grundläggande behov tar Försäkringskassan över. Det kallas för assistansersättning enligt socialförsäkringsbalken, kommunen bär dock sitt yttersta ansvar och kommunen har rätt att följa upp beslut. </a:t>
            </a:r>
          </a:p>
          <a:p>
            <a:endParaRPr lang="sv-SE" dirty="0"/>
          </a:p>
        </p:txBody>
      </p:sp>
    </p:spTree>
    <p:extLst>
      <p:ext uri="{BB962C8B-B14F-4D97-AF65-F5344CB8AC3E}">
        <p14:creationId xmlns:p14="http://schemas.microsoft.com/office/powerpoint/2010/main" val="3211478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7B70B24-F4C0-E8AE-2FB8-A63CF59EBAFC}"/>
              </a:ext>
            </a:extLst>
          </p:cNvPr>
          <p:cNvSpPr>
            <a:spLocks noGrp="1"/>
          </p:cNvSpPr>
          <p:nvPr>
            <p:ph type="title"/>
          </p:nvPr>
        </p:nvSpPr>
        <p:spPr/>
        <p:txBody>
          <a:bodyPr/>
          <a:lstStyle/>
          <a:p>
            <a:r>
              <a:rPr lang="sv-SE" dirty="0"/>
              <a:t>Grundläggande behov	</a:t>
            </a:r>
          </a:p>
        </p:txBody>
      </p:sp>
      <p:sp>
        <p:nvSpPr>
          <p:cNvPr id="3" name="Platshållare för innehåll 2">
            <a:extLst>
              <a:ext uri="{FF2B5EF4-FFF2-40B4-BE49-F238E27FC236}">
                <a16:creationId xmlns:a16="http://schemas.microsoft.com/office/drawing/2014/main" id="{9E4FC12A-D282-2894-E09C-5816BD0D6241}"/>
              </a:ext>
            </a:extLst>
          </p:cNvPr>
          <p:cNvSpPr>
            <a:spLocks noGrp="1"/>
          </p:cNvSpPr>
          <p:nvPr>
            <p:ph idx="1"/>
          </p:nvPr>
        </p:nvSpPr>
        <p:spPr/>
        <p:txBody>
          <a:bodyPr>
            <a:normAutofit fontScale="92500"/>
          </a:bodyPr>
          <a:lstStyle/>
          <a:p>
            <a:pPr marL="0" indent="0">
              <a:buNone/>
            </a:pPr>
            <a:r>
              <a:rPr lang="sv-SE" sz="1800" b="0" i="0" dirty="0">
                <a:solidFill>
                  <a:srgbClr val="1B1B1B"/>
                </a:solidFill>
                <a:effectLst/>
              </a:rPr>
              <a:t>	1. andning,</a:t>
            </a:r>
            <a:br>
              <a:rPr lang="sv-SE" sz="1800" dirty="0"/>
            </a:br>
            <a:r>
              <a:rPr lang="sv-SE" sz="1800" b="0" i="0" dirty="0">
                <a:solidFill>
                  <a:srgbClr val="1B1B1B"/>
                </a:solidFill>
                <a:effectLst/>
              </a:rPr>
              <a:t>   	2. personlig hygien,</a:t>
            </a:r>
            <a:br>
              <a:rPr lang="sv-SE" sz="1800" dirty="0"/>
            </a:br>
            <a:r>
              <a:rPr lang="sv-SE" sz="1800" b="0" i="0" dirty="0">
                <a:solidFill>
                  <a:srgbClr val="1B1B1B"/>
                </a:solidFill>
                <a:effectLst/>
              </a:rPr>
              <a:t>   	3. måltider,</a:t>
            </a:r>
            <a:br>
              <a:rPr lang="sv-SE" sz="1800" dirty="0"/>
            </a:br>
            <a:r>
              <a:rPr lang="sv-SE" sz="1800" b="0" i="0" dirty="0">
                <a:solidFill>
                  <a:srgbClr val="1B1B1B"/>
                </a:solidFill>
                <a:effectLst/>
              </a:rPr>
              <a:t>   	4. av- och påklädning,</a:t>
            </a:r>
            <a:br>
              <a:rPr lang="sv-SE" sz="1800" dirty="0"/>
            </a:br>
            <a:r>
              <a:rPr lang="sv-SE" sz="1800" b="0" i="0" dirty="0">
                <a:solidFill>
                  <a:srgbClr val="1B1B1B"/>
                </a:solidFill>
                <a:effectLst/>
              </a:rPr>
              <a:t>   	5. kommunikation med andra,</a:t>
            </a:r>
            <a:br>
              <a:rPr lang="sv-SE" sz="1800" dirty="0"/>
            </a:br>
            <a:r>
              <a:rPr lang="sv-SE" sz="1800" b="0" i="0" dirty="0">
                <a:solidFill>
                  <a:srgbClr val="1B1B1B"/>
                </a:solidFill>
                <a:effectLst/>
              </a:rPr>
              <a:t>  	 6. stöd som den enskilde behöver på grund av en psykisk funktionsnedsättning för 	att förebygga att han eller hon fysiskt skadar sig själv, någon annan eller egendom, 	och</a:t>
            </a:r>
            <a:br>
              <a:rPr lang="sv-SE" sz="1800" dirty="0"/>
            </a:br>
            <a:r>
              <a:rPr lang="sv-SE" sz="1800" b="0" i="0" dirty="0">
                <a:solidFill>
                  <a:srgbClr val="1B1B1B"/>
                </a:solidFill>
                <a:effectLst/>
              </a:rPr>
              <a:t>   	7. stöd som den enskilde behöver löpande under större delen av dygnet på grund 	av ett medicinskt tillstånd som innebär att det finns fara för den enskildes liv eller 	att det annars finns en överhängande och allvarlig risk för hans eller hennes fysiska hälsa.</a:t>
            </a:r>
            <a:endParaRPr lang="sv-SE" dirty="0"/>
          </a:p>
        </p:txBody>
      </p:sp>
    </p:spTree>
    <p:extLst>
      <p:ext uri="{BB962C8B-B14F-4D97-AF65-F5344CB8AC3E}">
        <p14:creationId xmlns:p14="http://schemas.microsoft.com/office/powerpoint/2010/main" val="2692544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3DC5594-4ED8-4549-EDEB-9BB5DA7E99C2}"/>
              </a:ext>
            </a:extLst>
          </p:cNvPr>
          <p:cNvSpPr>
            <a:spLocks noGrp="1"/>
          </p:cNvSpPr>
          <p:nvPr>
            <p:ph type="title"/>
          </p:nvPr>
        </p:nvSpPr>
        <p:spPr/>
        <p:txBody>
          <a:bodyPr/>
          <a:lstStyle/>
          <a:p>
            <a:r>
              <a:rPr lang="sv-SE" dirty="0"/>
              <a:t>Ledsagarservice enligt 9§3 LSS och kontaktperson enligt 9§4 LSS</a:t>
            </a:r>
          </a:p>
        </p:txBody>
      </p:sp>
      <p:sp>
        <p:nvSpPr>
          <p:cNvPr id="3" name="Platshållare för innehåll 2">
            <a:extLst>
              <a:ext uri="{FF2B5EF4-FFF2-40B4-BE49-F238E27FC236}">
                <a16:creationId xmlns:a16="http://schemas.microsoft.com/office/drawing/2014/main" id="{BFD147FE-FFAE-A2E9-A5CE-E7E676F63F95}"/>
              </a:ext>
            </a:extLst>
          </p:cNvPr>
          <p:cNvSpPr>
            <a:spLocks noGrp="1"/>
          </p:cNvSpPr>
          <p:nvPr>
            <p:ph idx="1"/>
          </p:nvPr>
        </p:nvSpPr>
        <p:spPr/>
        <p:txBody>
          <a:bodyPr>
            <a:normAutofit fontScale="85000" lnSpcReduction="20000"/>
          </a:bodyPr>
          <a:lstStyle/>
          <a:p>
            <a:r>
              <a:rPr lang="sv-SE" dirty="0"/>
              <a:t>För ledsagarservice säger proppen 1992/93:159 att ledsagarservicen ska underlätta för den funktionsnedsatta att delta i samhällslivet för att </a:t>
            </a:r>
            <a:r>
              <a:rPr lang="sv-SE" dirty="0" err="1"/>
              <a:t>t.ex</a:t>
            </a:r>
            <a:r>
              <a:rPr lang="sv-SE" dirty="0"/>
              <a:t> besöka vänner, delta i fritidsverksamhet eller för att promenera. </a:t>
            </a:r>
            <a:r>
              <a:rPr lang="sv-SE" sz="1800" dirty="0">
                <a:effectLst/>
                <a:latin typeface="+mj-lt"/>
                <a:ea typeface="Calibri" panose="020F0502020204030204" pitchFamily="34" charset="0"/>
                <a:cs typeface="Times New Roman" panose="02020603050405020304" pitchFamily="18" charset="0"/>
              </a:rPr>
              <a:t>Syftet med ledsagning är inte att underlätta vid besök hos läkare, sjukgymnast och liknande (jfr. bl.a. Kammarrätten i Göteborgs domar den 21 oktober 2016 i mål nr 4065-15 och den 4 december 2020 i mål nr 2793-20</a:t>
            </a:r>
            <a:r>
              <a:rPr lang="sv-SE"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sv-SE" dirty="0"/>
          </a:p>
          <a:p>
            <a:r>
              <a:rPr lang="sv-SE" dirty="0"/>
              <a:t>Syftet med kontaktperson enligt propositionen 1992/93:159 Stöd och service till vissa funktionshindrade står bland annat att kontaktpersonen skall kunna ge råd till den enskilde i situationer som inte är av komplicerad natur. En viktig uppgift bör vara att hjälpa till att bryta den enskildes isolering genom samvaro. Avsikten är främst att tillgodose behovet av en medmänniska när anhörigkontakt saknas eller behöver kompletteras. Kontaktperson kan också utses med stöd av socialtjänstlagen. Uppgiften är då att hjälpa den enskilde och hans närmaste i personliga angelägenheter. Många personer med funktionshinder har få kontakter vid sidan av sina anhöriga. Människor med funktionshinder bor också ensamma i mycket större utsträckning än andra. Många saknar gemenskapen med andra människor i arbetslivet och i fritidssammanhang.</a:t>
            </a:r>
          </a:p>
          <a:p>
            <a:endParaRPr lang="sv-SE" dirty="0"/>
          </a:p>
        </p:txBody>
      </p:sp>
    </p:spTree>
    <p:extLst>
      <p:ext uri="{BB962C8B-B14F-4D97-AF65-F5344CB8AC3E}">
        <p14:creationId xmlns:p14="http://schemas.microsoft.com/office/powerpoint/2010/main" val="126653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720313-9AE0-6D59-6B94-304DBAEE97FF}"/>
              </a:ext>
            </a:extLst>
          </p:cNvPr>
          <p:cNvSpPr>
            <a:spLocks noGrp="1"/>
          </p:cNvSpPr>
          <p:nvPr>
            <p:ph type="title"/>
          </p:nvPr>
        </p:nvSpPr>
        <p:spPr/>
        <p:txBody>
          <a:bodyPr/>
          <a:lstStyle/>
          <a:p>
            <a:r>
              <a:rPr lang="sv-SE" dirty="0"/>
              <a:t>Avlösarservice enligt 9§5</a:t>
            </a:r>
          </a:p>
        </p:txBody>
      </p:sp>
      <p:sp>
        <p:nvSpPr>
          <p:cNvPr id="3" name="Platshållare för innehåll 2">
            <a:extLst>
              <a:ext uri="{FF2B5EF4-FFF2-40B4-BE49-F238E27FC236}">
                <a16:creationId xmlns:a16="http://schemas.microsoft.com/office/drawing/2014/main" id="{0C5A6979-21C2-BD8A-68F0-38A73E49BB11}"/>
              </a:ext>
            </a:extLst>
          </p:cNvPr>
          <p:cNvSpPr>
            <a:spLocks noGrp="1"/>
          </p:cNvSpPr>
          <p:nvPr>
            <p:ph idx="1"/>
          </p:nvPr>
        </p:nvSpPr>
        <p:spPr/>
        <p:txBody>
          <a:bodyPr/>
          <a:lstStyle/>
          <a:p>
            <a:r>
              <a:rPr lang="sv-SE" dirty="0"/>
              <a:t>Syftet med avlösarservice är att avlasta anhöriga, det är framförallt föräldrar till barn. Dock finns det vuxna personer med funktionsnedsättning som fortfarande bor i föräldrahemmet och där föräldrarna är i behov av avlastning. </a:t>
            </a:r>
          </a:p>
          <a:p>
            <a:endParaRPr lang="sv-SE" dirty="0"/>
          </a:p>
        </p:txBody>
      </p:sp>
    </p:spTree>
    <p:extLst>
      <p:ext uri="{BB962C8B-B14F-4D97-AF65-F5344CB8AC3E}">
        <p14:creationId xmlns:p14="http://schemas.microsoft.com/office/powerpoint/2010/main" val="1173454979"/>
      </p:ext>
    </p:extLst>
  </p:cSld>
  <p:clrMapOvr>
    <a:masterClrMapping/>
  </p:clrMapOvr>
</p:sld>
</file>

<file path=ppt/theme/theme1.xml><?xml version="1.0" encoding="utf-8"?>
<a:theme xmlns:a="http://schemas.openxmlformats.org/drawingml/2006/main" name="BjornVTI">
  <a:themeElements>
    <a:clrScheme name="AnalogousFromLightSeedLeftStep">
      <a:dk1>
        <a:srgbClr val="000000"/>
      </a:dk1>
      <a:lt1>
        <a:srgbClr val="FFFFFF"/>
      </a:lt1>
      <a:dk2>
        <a:srgbClr val="233A3E"/>
      </a:dk2>
      <a:lt2>
        <a:srgbClr val="E8E8E2"/>
      </a:lt2>
      <a:accent1>
        <a:srgbClr val="9697C6"/>
      </a:accent1>
      <a:accent2>
        <a:srgbClr val="7F99BA"/>
      </a:accent2>
      <a:accent3>
        <a:srgbClr val="80ABB3"/>
      </a:accent3>
      <a:accent4>
        <a:srgbClr val="78B0A1"/>
      </a:accent4>
      <a:accent5>
        <a:srgbClr val="84AE91"/>
      </a:accent5>
      <a:accent6>
        <a:srgbClr val="7FB179"/>
      </a:accent6>
      <a:hlink>
        <a:srgbClr val="868551"/>
      </a:hlink>
      <a:folHlink>
        <a:srgbClr val="7F7F7F"/>
      </a:folHlink>
    </a:clrScheme>
    <a:fontScheme name="Neue Haas">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jornVTI" id="{D01443FD-65CF-4AEF-9B9D-4466C96F9785}" vid="{36EF4262-385E-40E6-B073-FB18FD98BF4C}"/>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TotalTime>
  <Words>1839</Words>
  <Application>Microsoft Office PowerPoint</Application>
  <PresentationFormat>Bredbild</PresentationFormat>
  <Paragraphs>73</Paragraphs>
  <Slides>12</Slides>
  <Notes>4</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12</vt:i4>
      </vt:variant>
    </vt:vector>
  </HeadingPairs>
  <TitlesOfParts>
    <vt:vector size="18" baseType="lpstr">
      <vt:lpstr>Aptos</vt:lpstr>
      <vt:lpstr>Arial</vt:lpstr>
      <vt:lpstr>Neue Haas Grotesk Text Pro</vt:lpstr>
      <vt:lpstr>Roboto</vt:lpstr>
      <vt:lpstr>Times New Roman</vt:lpstr>
      <vt:lpstr>BjornVTI</vt:lpstr>
      <vt:lpstr>LSS, LAGEN OM STÖD OCH SERVICE FÖR VISSA FUNKTIONSHINDRADE</vt:lpstr>
      <vt:lpstr>Vem är jag?</vt:lpstr>
      <vt:lpstr>Lagen om stöd och service för vissa funktionshindrade (LSS) (1993:387)</vt:lpstr>
      <vt:lpstr>Personkrets enligt 1 § LSS</vt:lpstr>
      <vt:lpstr>9§ LSS</vt:lpstr>
      <vt:lpstr>Personlig assistans enligt 9§2 LSS</vt:lpstr>
      <vt:lpstr>Grundläggande behov </vt:lpstr>
      <vt:lpstr>Ledsagarservice enligt 9§3 LSS och kontaktperson enligt 9§4 LSS</vt:lpstr>
      <vt:lpstr>Avlösarservice enligt 9§5</vt:lpstr>
      <vt:lpstr>Korttidsvistelse utanför hemmet enligt 9§6 LSS</vt:lpstr>
      <vt:lpstr>Bostad med särskild vuxna för vuxna enligt 9 § 9 LSS. </vt:lpstr>
      <vt:lpstr>Daglig verksamhet enligt 9 § 10 LSS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Fuentes Javier</dc:creator>
  <cp:lastModifiedBy>Fuentes Javier</cp:lastModifiedBy>
  <cp:revision>1</cp:revision>
  <dcterms:created xsi:type="dcterms:W3CDTF">2024-09-26T16:43:23Z</dcterms:created>
  <dcterms:modified xsi:type="dcterms:W3CDTF">2024-09-26T16:57:11Z</dcterms:modified>
</cp:coreProperties>
</file>