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1" r:id="rId2"/>
    <p:sldMasterId id="2147483858" r:id="rId3"/>
  </p:sldMasterIdLst>
  <p:notesMasterIdLst>
    <p:notesMasterId r:id="rId30"/>
  </p:notesMasterIdLst>
  <p:handoutMasterIdLst>
    <p:handoutMasterId r:id="rId31"/>
  </p:handoutMasterIdLst>
  <p:sldIdLst>
    <p:sldId id="277" r:id="rId4"/>
    <p:sldId id="346" r:id="rId5"/>
    <p:sldId id="565" r:id="rId6"/>
    <p:sldId id="566" r:id="rId7"/>
    <p:sldId id="352" r:id="rId8"/>
    <p:sldId id="281" r:id="rId9"/>
    <p:sldId id="351" r:id="rId10"/>
    <p:sldId id="348" r:id="rId11"/>
    <p:sldId id="304" r:id="rId12"/>
    <p:sldId id="567" r:id="rId13"/>
    <p:sldId id="314" r:id="rId14"/>
    <p:sldId id="523" r:id="rId15"/>
    <p:sldId id="377" r:id="rId16"/>
    <p:sldId id="525" r:id="rId17"/>
    <p:sldId id="362" r:id="rId18"/>
    <p:sldId id="354" r:id="rId19"/>
    <p:sldId id="355" r:id="rId20"/>
    <p:sldId id="356" r:id="rId21"/>
    <p:sldId id="310" r:id="rId22"/>
    <p:sldId id="367" r:id="rId23"/>
    <p:sldId id="368" r:id="rId24"/>
    <p:sldId id="369" r:id="rId25"/>
    <p:sldId id="370" r:id="rId26"/>
    <p:sldId id="376" r:id="rId27"/>
    <p:sldId id="347" r:id="rId28"/>
    <p:sldId id="344" r:id="rId29"/>
  </p:sldIdLst>
  <p:sldSz cx="9144000" cy="5715000" type="screen16x10"/>
  <p:notesSz cx="6662738" cy="9926638"/>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erdt Mattias (0580)" initials="SM(" lastIdx="7" clrIdx="0">
    <p:extLst>
      <p:ext uri="{19B8F6BF-5375-455C-9EA6-DF929625EA0E}">
        <p15:presenceInfo xmlns:p15="http://schemas.microsoft.com/office/powerpoint/2012/main" userId="S-1-5-21-807759482-1032737249-925700815-83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CAC"/>
    <a:srgbClr val="B0D0A6"/>
    <a:srgbClr val="FEF4F0"/>
    <a:srgbClr val="FBE1E8"/>
    <a:srgbClr val="C6DAC0"/>
    <a:srgbClr val="E6CCE1"/>
    <a:srgbClr val="E96191"/>
    <a:srgbClr val="E2CFA3"/>
    <a:srgbClr val="DA002F"/>
    <a:srgbClr val="A66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9517" autoAdjust="0"/>
  </p:normalViewPr>
  <p:slideViewPr>
    <p:cSldViewPr>
      <p:cViewPr varScale="1">
        <p:scale>
          <a:sx n="94" d="100"/>
          <a:sy n="94" d="100"/>
        </p:scale>
        <p:origin x="1123" y="67"/>
      </p:cViewPr>
      <p:guideLst>
        <p:guide orient="horz" pos="1800"/>
        <p:guide pos="288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4T14:03:40.983" idx="6">
    <p:pos x="7377" y="7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774011" y="1"/>
            <a:ext cx="2887186" cy="496331"/>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2023-10-02</a:t>
            </a:fld>
            <a:endParaRPr lang="sv-SE"/>
          </a:p>
        </p:txBody>
      </p:sp>
      <p:sp>
        <p:nvSpPr>
          <p:cNvPr id="4" name="Platshållare för sidfot 3"/>
          <p:cNvSpPr>
            <a:spLocks noGrp="1"/>
          </p:cNvSpPr>
          <p:nvPr>
            <p:ph type="ftr" sz="quarter" idx="2"/>
          </p:nvPr>
        </p:nvSpPr>
        <p:spPr>
          <a:xfrm>
            <a:off x="1" y="9428584"/>
            <a:ext cx="2887186" cy="496331"/>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774011" y="9428584"/>
            <a:ext cx="2887186" cy="496331"/>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5E8FDAF1-C826-4273-AFD9-16DD9780718F}" type="datetimeFigureOut">
              <a:rPr lang="sv-SE" smtClean="0"/>
              <a:t>2023-10-02</a:t>
            </a:fld>
            <a:endParaRPr lang="sv-SE"/>
          </a:p>
        </p:txBody>
      </p:sp>
      <p:sp>
        <p:nvSpPr>
          <p:cNvPr id="4" name="Platshållare för bildobjekt 3"/>
          <p:cNvSpPr>
            <a:spLocks noGrp="1" noRot="1" noChangeAspect="1"/>
          </p:cNvSpPr>
          <p:nvPr>
            <p:ph type="sldImg" idx="2"/>
          </p:nvPr>
        </p:nvSpPr>
        <p:spPr>
          <a:xfrm>
            <a:off x="354013" y="744538"/>
            <a:ext cx="5954712"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0989E3C7-28AE-4353-AAA8-F0D47A823C63}" type="slidenum">
              <a:rPr lang="sv-SE" smtClean="0"/>
              <a:t>‹#›</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sz="1100" dirty="0"/>
              <a:t>Att vi tar frågor efteråt. Kommer finnas utrymme för  det. </a:t>
            </a:r>
          </a:p>
        </p:txBody>
      </p:sp>
      <p:sp>
        <p:nvSpPr>
          <p:cNvPr id="870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C124E7-1E3B-466B-9AE0-F92D6F78FAB4}" type="slidenum">
              <a:rPr lang="sv-SE" altLang="sv-SE" smtClean="0">
                <a:latin typeface="Arial" charset="0"/>
              </a:rPr>
              <a:pPr eaLnBrk="1" hangingPunct="1">
                <a:spcBef>
                  <a:spcPct val="0"/>
                </a:spcBef>
              </a:pPr>
              <a:t>1</a:t>
            </a:fld>
            <a:endParaRPr lang="sv-SE" altLang="sv-SE">
              <a:latin typeface="Arial" charset="0"/>
            </a:endParaRPr>
          </a:p>
        </p:txBody>
      </p:sp>
    </p:spTree>
    <p:extLst>
      <p:ext uri="{BB962C8B-B14F-4D97-AF65-F5344CB8AC3E}">
        <p14:creationId xmlns:p14="http://schemas.microsoft.com/office/powerpoint/2010/main" val="104574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b="1" dirty="0"/>
          </a:p>
        </p:txBody>
      </p:sp>
      <p:sp>
        <p:nvSpPr>
          <p:cNvPr id="30925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D84187-23C2-443B-A67D-8A0F4BBB01B5}" type="slidenum">
              <a:rPr lang="sv-SE" altLang="sv-SE" smtClean="0">
                <a:solidFill>
                  <a:srgbClr val="000000"/>
                </a:solidFill>
              </a:rPr>
              <a:pPr/>
              <a:t>12</a:t>
            </a:fld>
            <a:endParaRPr lang="sv-SE" altLang="sv-SE" dirty="0">
              <a:solidFill>
                <a:srgbClr val="000000"/>
              </a:solidFill>
            </a:endParaRPr>
          </a:p>
        </p:txBody>
      </p:sp>
    </p:spTree>
    <p:extLst>
      <p:ext uri="{BB962C8B-B14F-4D97-AF65-F5344CB8AC3E}">
        <p14:creationId xmlns:p14="http://schemas.microsoft.com/office/powerpoint/2010/main" val="137530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Försäkringskassan har ingen möjlighet att erbjuda den försäkrade några faktiska rehabiliteringsåtgärder. </a:t>
            </a:r>
            <a:r>
              <a:rPr lang="sv-SE" sz="1600" b="0" kern="1200" dirty="0">
                <a:solidFill>
                  <a:schemeClr val="tx1"/>
                </a:solidFill>
                <a:effectLst/>
                <a:latin typeface="+mn-lt"/>
                <a:ea typeface="+mn-ea"/>
                <a:cs typeface="+mn-cs"/>
              </a:rPr>
              <a:t>Vårt ansvar är av samordnande karaktär – vi ska klarlägga, verka för och samverka/samordna insatser för att individen ska få tillgång till rehabiliteringsinsatser.  Därför behöver vi samverka med de myndigheter som har ansvar för individens rehabilitering då de är </a:t>
            </a:r>
            <a:r>
              <a:rPr lang="sv-SE" dirty="0">
                <a:solidFill>
                  <a:srgbClr val="1E1E1E"/>
                </a:solidFill>
              </a:rPr>
              <a:t>experter inom sina sakområden.</a:t>
            </a:r>
            <a:endParaRPr lang="sv-SE" sz="1600" b="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b="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Försäkringskassans samordningsansvar regleras av 30 kap. 10 § SFB. Av bestämmelsen framgår att vi ska samverka med den försäkrades arbetsgivare och arbetstagarorganisation, hälso- och sjukvården, socialtjänsten, Arbetsförmedlingen, och andra myndigheter som berörs av rehabiliteringen av den försäkrade. </a:t>
            </a: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b="0" kern="1200" dirty="0">
                <a:solidFill>
                  <a:schemeClr val="tx1"/>
                </a:solidFill>
                <a:effectLst/>
                <a:highlight>
                  <a:srgbClr val="FFFF00"/>
                </a:highlight>
                <a:latin typeface="+mn-lt"/>
                <a:ea typeface="+mn-ea"/>
                <a:cs typeface="+mn-cs"/>
              </a:rPr>
              <a:t>I lagtexten anges socialtjänsten inom kommunen som den förvaltning som vi ska samverka med. Vi kan även samverka med arbetsmarknadsenheten då de ryms inom andra myndigheter som berörs av rehabiliteringen av den försäkrade.</a:t>
            </a:r>
            <a:endParaRPr lang="sv-SE" sz="1600" b="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b="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kern="1200" dirty="0">
                <a:solidFill>
                  <a:schemeClr val="tx1"/>
                </a:solidFill>
                <a:effectLst/>
                <a:latin typeface="+mn-lt"/>
                <a:ea typeface="+mn-ea"/>
                <a:cs typeface="+mn-cs"/>
              </a:rPr>
              <a:t>Att samordna insatser innebär att aktivt arbeta med att foga samman rehabiliteringsåtgärder, så att de länkar i varandra, löper parallellt eller på annat sätt bildar en väl fungerande helhet för individen. Konkret innebär det att vi utifrån våra utredningar tar initiativ till att ansvarig aktör erbjuder rehabiliteringsåtgärder. </a:t>
            </a:r>
            <a:r>
              <a:rPr lang="sv-SE" b="0" dirty="0"/>
              <a:t>Eftersom Försäkringskassan inte själv kan erbjuda några rehabiliteringsåtgärder är vi beroende av ett bra samarbete med de aktörer som ansvarar för åtgärderna och det krävs att vi är aktiva och håller kontinuerlig kontakt med aktörerna. </a:t>
            </a:r>
            <a:endParaRPr lang="sv-SE" sz="1600" b="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r>
              <a:rPr lang="sv-SE" sz="1600" b="0" kern="1200" dirty="0">
                <a:solidFill>
                  <a:schemeClr val="tx1"/>
                </a:solidFill>
                <a:effectLst/>
                <a:latin typeface="+mn-lt"/>
                <a:ea typeface="+mn-ea"/>
                <a:cs typeface="+mn-cs"/>
              </a:rPr>
              <a:t>Vi ska även stötta individen under hela rehabiliteringsprocessen, till exempel i kontakterna med rehabiliteringsansvariga och att verka för att dessa tar aktiv del i rehabiliteringsprocessen. </a:t>
            </a:r>
          </a:p>
          <a:p>
            <a:pPr lvl="0"/>
            <a:r>
              <a:rPr lang="sv-SE" strike="noStrike" dirty="0"/>
              <a:t>Vi har också ett ansvar att medverka vid uppföljning av individens rehabilitering.</a:t>
            </a: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b="1" strike="noStrike"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pPr marL="0" marR="0" lvl="0" indent="0" algn="l" defTabSz="1219352" rtl="0" eaLnBrk="1" fontAlgn="auto" latinLnBrk="0" hangingPunct="1">
              <a:lnSpc>
                <a:spcPct val="100000"/>
              </a:lnSpc>
              <a:spcBef>
                <a:spcPts val="0"/>
              </a:spcBef>
              <a:spcAft>
                <a:spcPts val="0"/>
              </a:spcAft>
              <a:buClrTx/>
              <a:buSzTx/>
              <a:buFontTx/>
              <a:buNone/>
              <a:tabLst/>
              <a:defRPr/>
            </a:pPr>
            <a:endParaRPr lang="sv-SE" sz="1600" kern="1200" dirty="0">
              <a:solidFill>
                <a:schemeClr val="tx1"/>
              </a:solidFill>
              <a:effectLst/>
              <a:latin typeface="+mn-lt"/>
              <a:ea typeface="+mn-ea"/>
              <a:cs typeface="+mn-cs"/>
            </a:endParaRPr>
          </a:p>
          <a:p>
            <a:endParaRPr lang="sv-SE" sz="16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989E3C7-28AE-4353-AAA8-F0D47A823C63}" type="slidenum">
              <a:rPr lang="sv-SE" smtClean="0"/>
              <a:t>14</a:t>
            </a:fld>
            <a:endParaRPr lang="sv-SE"/>
          </a:p>
        </p:txBody>
      </p:sp>
    </p:spTree>
    <p:extLst>
      <p:ext uri="{BB962C8B-B14F-4D97-AF65-F5344CB8AC3E}">
        <p14:creationId xmlns:p14="http://schemas.microsoft.com/office/powerpoint/2010/main" val="151100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15</a:t>
            </a:fld>
            <a:endParaRPr lang="sv-SE"/>
          </a:p>
        </p:txBody>
      </p:sp>
    </p:spTree>
    <p:extLst>
      <p:ext uri="{BB962C8B-B14F-4D97-AF65-F5344CB8AC3E}">
        <p14:creationId xmlns:p14="http://schemas.microsoft.com/office/powerpoint/2010/main" val="254987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ffectLst/>
            </a:endParaRPr>
          </a:p>
          <a:p>
            <a:r>
              <a:rPr lang="sv-SE" dirty="0">
                <a:effectLst/>
              </a:rPr>
              <a:t>Ett av syftena med reformen var att unga försäkrade skulle få ett särskilt stöd som stimulerar till aktivitet utan att den ekonomiska tryggheten riskeras. Man ville</a:t>
            </a:r>
            <a:r>
              <a:rPr lang="sv-SE" baseline="0" dirty="0">
                <a:effectLst/>
              </a:rPr>
              <a:t> genom aktivering ge en ökad grad av självständighet för unga med funktionsnedsättning. </a:t>
            </a:r>
            <a:r>
              <a:rPr lang="sv-SE" dirty="0">
                <a:effectLst/>
              </a:rPr>
              <a:t> Ett ytterligare syfte </a:t>
            </a:r>
            <a:r>
              <a:rPr lang="sv-SE" baseline="0" dirty="0">
                <a:effectLst/>
              </a:rPr>
              <a:t>när man ersatte tidigare pensionssystem </a:t>
            </a:r>
            <a:r>
              <a:rPr lang="sv-SE" dirty="0">
                <a:effectLst/>
              </a:rPr>
              <a:t>med reformen var att aldrig ge upp hoppet om att en individ någon gång ska kunna utföra någon form av arbete eller habilitering/rehabilitering.</a:t>
            </a:r>
          </a:p>
          <a:p>
            <a:endParaRPr lang="sv-SE" dirty="0">
              <a:effectLst/>
            </a:endParaRPr>
          </a:p>
          <a:p>
            <a:r>
              <a:rPr lang="sv-SE" dirty="0">
                <a:effectLst/>
              </a:rPr>
              <a:t>Men</a:t>
            </a:r>
            <a:r>
              <a:rPr lang="sv-SE" baseline="0" dirty="0">
                <a:effectLst/>
              </a:rPr>
              <a:t> så blev det inte riktigt. </a:t>
            </a:r>
            <a:endParaRPr lang="sv-SE" dirty="0">
              <a:effectLst/>
            </a:endParaRPr>
          </a:p>
          <a:p>
            <a:endParaRPr lang="sv-SE" dirty="0">
              <a:effectLst/>
            </a:endParaRPr>
          </a:p>
          <a:p>
            <a:r>
              <a:rPr lang="sv-SE" dirty="0"/>
              <a:t>Vi vet att sedan aktivitetsersättning infördes 2003 så har antalet personer med ersättningen ökat stadigt. Vi vet också att många som får ersättningen stannar kvar tills de blir 30 år. Av dem lämnar ungefär hälften ersättningen och finns därefter hos andra aktörer, </a:t>
            </a:r>
            <a:r>
              <a:rPr lang="sv-SE" baseline="0" dirty="0"/>
              <a:t> och detta är ju en av anledningarna till att vi är här idag för att diskutera vad vi gemensamt kan göra. </a:t>
            </a:r>
            <a:br>
              <a:rPr lang="sv-SE" baseline="0" dirty="0"/>
            </a:br>
            <a:br>
              <a:rPr lang="sv-SE" baseline="0" dirty="0"/>
            </a:br>
            <a:r>
              <a:rPr lang="sv-SE" baseline="0" dirty="0"/>
              <a:t>Bra att tänka på är att </a:t>
            </a:r>
            <a:r>
              <a:rPr lang="sv-SE" dirty="0" err="1"/>
              <a:t>Ae</a:t>
            </a:r>
            <a:r>
              <a:rPr lang="sv-SE" dirty="0"/>
              <a:t> är</a:t>
            </a:r>
            <a:r>
              <a:rPr lang="sv-SE" baseline="0" dirty="0"/>
              <a:t> en lagstiftning,. </a:t>
            </a:r>
            <a:r>
              <a:rPr lang="sv-SE" dirty="0"/>
              <a:t>Att AE är en form</a:t>
            </a:r>
            <a:r>
              <a:rPr lang="sv-SE" baseline="0" dirty="0"/>
              <a:t> av sjukskrivning. Ska</a:t>
            </a:r>
            <a:r>
              <a:rPr lang="sv-SE" dirty="0"/>
              <a:t> täcka inkomstbortfall,</a:t>
            </a:r>
            <a:r>
              <a:rPr lang="sv-SE" baseline="0" dirty="0"/>
              <a:t> där en person inte kan arbeta </a:t>
            </a:r>
            <a:r>
              <a:rPr lang="sv-SE" baseline="0" dirty="0" err="1"/>
              <a:t>pga</a:t>
            </a:r>
            <a:r>
              <a:rPr lang="sv-SE" baseline="0" dirty="0"/>
              <a:t> sjukdom. Medicinsk nedsättning är grunden. </a:t>
            </a:r>
          </a:p>
          <a:p>
            <a:r>
              <a:rPr lang="sv-SE" dirty="0"/>
              <a:t>att den unge behöver stöd från olika parter för att komma ut i aktivitet.</a:t>
            </a:r>
            <a:br>
              <a:rPr lang="sv-SE" dirty="0"/>
            </a:br>
            <a:endParaRPr lang="sv-SE" dirty="0"/>
          </a:p>
          <a:p>
            <a:r>
              <a:rPr lang="sv-SE" dirty="0"/>
              <a:t>Medicinsk nedsättning är grunden och man tar inte hänsyn till arbetsmarknad,</a:t>
            </a:r>
            <a:r>
              <a:rPr lang="sv-SE" baseline="0" dirty="0"/>
              <a:t> social problematik etc. </a:t>
            </a:r>
            <a:endParaRPr lang="sv-SE" dirty="0"/>
          </a:p>
          <a:p>
            <a:endParaRPr lang="sv-SE" dirty="0">
              <a:effectLst/>
            </a:endParaRPr>
          </a:p>
          <a:p>
            <a:endParaRPr lang="sv-SE" dirty="0">
              <a:effectLst/>
            </a:endParaRPr>
          </a:p>
          <a:p>
            <a:endParaRPr lang="sv-SE" dirty="0">
              <a:effectLst/>
            </a:endParaRP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sz="1200" kern="1200" dirty="0">
              <a:solidFill>
                <a:schemeClr val="tx1"/>
              </a:solidFill>
              <a:effectLst/>
              <a:latin typeface="+mn-lt"/>
              <a:ea typeface="+mn-ea"/>
              <a:cs typeface="+mn-cs"/>
            </a:endParaRPr>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D948A886-E42B-4211-8254-0334B737E3B6}" type="slidenum">
              <a:rPr lang="sv-SE" smtClean="0"/>
              <a:t>16</a:t>
            </a:fld>
            <a:endParaRPr lang="sv-SE"/>
          </a:p>
        </p:txBody>
      </p:sp>
    </p:spTree>
    <p:extLst>
      <p:ext uri="{BB962C8B-B14F-4D97-AF65-F5344CB8AC3E}">
        <p14:creationId xmlns:p14="http://schemas.microsoft.com/office/powerpoint/2010/main" val="104221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Det finns som ni säkert vet 2 former av AE </a:t>
            </a:r>
          </a:p>
          <a:p>
            <a:endParaRPr lang="sv-SE" b="1" baseline="0" dirty="0"/>
          </a:p>
          <a:p>
            <a:r>
              <a:rPr lang="sv-SE" b="1" baseline="0" dirty="0"/>
              <a:t> Vill också slå ett slag för Det finns en film kring förlängd skolgång till skolpersonal/föräldrar/individen </a:t>
            </a:r>
          </a:p>
          <a:p>
            <a:r>
              <a:rPr lang="sv-SE" b="1" baseline="0" dirty="0"/>
              <a:t>Youtube</a:t>
            </a:r>
          </a:p>
          <a:p>
            <a:endParaRPr lang="sv-SE" b="1" baseline="0" dirty="0"/>
          </a:p>
          <a:p>
            <a:r>
              <a:rPr lang="sv-SE" sz="1200" kern="1200" dirty="0">
                <a:solidFill>
                  <a:schemeClr val="tx1"/>
                </a:solidFill>
                <a:latin typeface="+mn-lt"/>
                <a:ea typeface="+mn-ea"/>
                <a:cs typeface="+mn-cs"/>
              </a:rPr>
              <a:t>är mellan 19 och 29 år</a:t>
            </a:r>
          </a:p>
          <a:p>
            <a:r>
              <a:rPr lang="sv-SE" sz="1200" kern="1200" dirty="0">
                <a:solidFill>
                  <a:schemeClr val="tx1"/>
                </a:solidFill>
                <a:latin typeface="+mn-lt"/>
                <a:ea typeface="+mn-ea"/>
                <a:cs typeface="+mn-cs"/>
              </a:rPr>
              <a:t>behöver längre tid för att bli klar med skolan på grund av en funktionsnedsättning.</a:t>
            </a:r>
          </a:p>
          <a:p>
            <a:r>
              <a:rPr lang="sv-SE" sz="1200" kern="1200" dirty="0">
                <a:solidFill>
                  <a:schemeClr val="tx1"/>
                </a:solidFill>
                <a:latin typeface="+mn-lt"/>
                <a:ea typeface="+mn-ea"/>
                <a:cs typeface="+mn-cs"/>
              </a:rPr>
              <a:t>studier till och med gymnasieexamen eller motsvarande</a:t>
            </a:r>
          </a:p>
          <a:p>
            <a:endParaRPr lang="sv-SE" b="1" baseline="0" dirty="0"/>
          </a:p>
          <a:p>
            <a:endParaRPr lang="sv-SE" dirty="0"/>
          </a:p>
          <a:p>
            <a:endParaRPr lang="sv-SE" dirty="0"/>
          </a:p>
          <a:p>
            <a:endParaRPr lang="sv-SE" b="1"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17</a:t>
            </a:fld>
            <a:endParaRPr lang="sv-SE"/>
          </a:p>
        </p:txBody>
      </p:sp>
    </p:spTree>
    <p:extLst>
      <p:ext uri="{BB962C8B-B14F-4D97-AF65-F5344CB8AC3E}">
        <p14:creationId xmlns:p14="http://schemas.microsoft.com/office/powerpoint/2010/main" val="422172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tshållare för bildobjekt 1"/>
          <p:cNvSpPr>
            <a:spLocks noGrp="1" noRot="1" noChangeAspect="1" noTextEdit="1"/>
          </p:cNvSpPr>
          <p:nvPr>
            <p:ph type="sldImg"/>
          </p:nvPr>
        </p:nvSpPr>
        <p:spPr bwMode="auto">
          <a:xfrm>
            <a:off x="204788" y="582613"/>
            <a:ext cx="6129337" cy="3830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a:xfrm>
            <a:off x="452972" y="4496385"/>
            <a:ext cx="5641051" cy="4926222"/>
          </a:xfrm>
        </p:spPr>
        <p:txBody>
          <a:bodyPr/>
          <a:lstStyle/>
          <a:p>
            <a:r>
              <a:rPr lang="sv-SE" altLang="sv-SE" sz="1000" dirty="0"/>
              <a:t>Man ska vara försäkrad i Sverige </a:t>
            </a:r>
          </a:p>
          <a:p>
            <a:endParaRPr lang="sv-SE" altLang="sv-SE" sz="1000" dirty="0"/>
          </a:p>
          <a:p>
            <a:r>
              <a:rPr lang="sv-SE" altLang="sv-SE" sz="1000" dirty="0"/>
              <a:t>Generella regler, varje ärende bedöms individuellt. Medicinskt nedsatt</a:t>
            </a:r>
            <a:r>
              <a:rPr lang="sv-SE" altLang="sv-SE" sz="1000" baseline="0" dirty="0"/>
              <a:t> är grunden. </a:t>
            </a:r>
            <a:endParaRPr lang="sv-SE" altLang="sv-SE" sz="1000" dirty="0"/>
          </a:p>
          <a:p>
            <a:endParaRPr lang="sv-SE" altLang="sv-SE" sz="1000" dirty="0"/>
          </a:p>
          <a:p>
            <a:pPr marL="285750" indent="-285750">
              <a:buFont typeface="Arial" panose="020B0604020202020204" pitchFamily="34" charset="0"/>
              <a:buChar char="•"/>
            </a:pPr>
            <a:r>
              <a:rPr lang="sv-SE" sz="1000" kern="1200" dirty="0">
                <a:solidFill>
                  <a:schemeClr val="tx1"/>
                </a:solidFill>
                <a:latin typeface="+mn-lt"/>
                <a:ea typeface="+mn-ea"/>
                <a:cs typeface="+mn-cs"/>
              </a:rPr>
              <a:t>Om du inte kan arbeta heltid på grund av sjukdom, skada eller funktionsnedsättning under minst ett år</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Ålder 19 – 29 år</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Krävs läkarutlåtande. Medicinsk nedsättning är grunden</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Arbetsförmågan ska vara nedsatt med minst en fjärdedel</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Nedsättningen ska bestå under minst 1 år</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Kan beviljas max 3 år i taget</a:t>
            </a:r>
          </a:p>
          <a:p>
            <a:pPr marL="285750" indent="-285750">
              <a:buFont typeface="Arial" panose="020B0604020202020204" pitchFamily="34" charset="0"/>
              <a:buChar char="•"/>
            </a:pPr>
            <a:r>
              <a:rPr lang="sv-SE" altLang="sv-SE" sz="1000" kern="1200" dirty="0">
                <a:solidFill>
                  <a:schemeClr val="tx1"/>
                </a:solidFill>
                <a:latin typeface="+mn-lt"/>
                <a:ea typeface="+mn-ea"/>
                <a:cs typeface="+mn-cs"/>
              </a:rPr>
              <a:t>Prövning mot förvärvsarbeten på</a:t>
            </a:r>
            <a:br>
              <a:rPr lang="sv-SE" altLang="sv-SE" sz="1000" kern="1200" dirty="0">
                <a:solidFill>
                  <a:schemeClr val="tx1"/>
                </a:solidFill>
                <a:latin typeface="+mn-lt"/>
                <a:ea typeface="+mn-ea"/>
                <a:cs typeface="+mn-cs"/>
              </a:rPr>
            </a:br>
            <a:r>
              <a:rPr lang="sv-SE" altLang="sv-SE" sz="1000" kern="1200" dirty="0">
                <a:solidFill>
                  <a:schemeClr val="tx1"/>
                </a:solidFill>
                <a:latin typeface="+mn-lt"/>
                <a:ea typeface="+mn-ea"/>
                <a:cs typeface="+mn-cs"/>
              </a:rPr>
              <a:t>hela arbetsmarknaden</a:t>
            </a:r>
          </a:p>
          <a:p>
            <a:pPr marL="285750" indent="-285750">
              <a:buFont typeface="Arial" panose="020B0604020202020204" pitchFamily="34" charset="0"/>
              <a:buChar char="•"/>
            </a:pPr>
            <a:endParaRPr lang="sv-SE" altLang="sv-SE" sz="1000" kern="1200" dirty="0">
              <a:solidFill>
                <a:schemeClr val="tx1"/>
              </a:solidFill>
              <a:latin typeface="+mn-lt"/>
              <a:ea typeface="+mn-ea"/>
              <a:cs typeface="+mn-cs"/>
            </a:endParaRPr>
          </a:p>
          <a:p>
            <a:r>
              <a:rPr lang="sv-SE" altLang="sv-SE" sz="1000" kern="1200" dirty="0">
                <a:solidFill>
                  <a:schemeClr val="tx1"/>
                </a:solidFill>
                <a:latin typeface="+mn-lt"/>
                <a:ea typeface="+mn-ea"/>
                <a:cs typeface="+mn-cs"/>
              </a:rPr>
              <a:t>Sedan februari 2017 kan man beviljas hel sjukersättning från det år man fyller 19 år </a:t>
            </a:r>
          </a:p>
          <a:p>
            <a:endParaRPr lang="sv-SE" altLang="sv-SE" sz="1000" dirty="0"/>
          </a:p>
          <a:p>
            <a:endParaRPr lang="sv-SE" altLang="sv-SE" sz="1000" dirty="0"/>
          </a:p>
          <a:p>
            <a:endParaRPr lang="sv-SE" altLang="sv-SE" sz="1000" dirty="0"/>
          </a:p>
          <a:p>
            <a:endParaRPr lang="sv-SE" altLang="sv-SE" sz="1000" dirty="0"/>
          </a:p>
          <a:p>
            <a:endParaRPr lang="sv-SE" altLang="sv-SE" sz="1000" dirty="0"/>
          </a:p>
          <a:p>
            <a:r>
              <a:rPr lang="sv-SE" altLang="sv-SE" sz="1000" dirty="0"/>
              <a:t>FK har också vissa regler som ska  möjliggöra för personer att våga ta steget ut och testa. Vi återkommer till det. </a:t>
            </a:r>
          </a:p>
          <a:p>
            <a:endParaRPr lang="sv-SE" altLang="sv-SE" sz="1000" dirty="0"/>
          </a:p>
          <a:p>
            <a:endParaRPr lang="sv-SE" altLang="sv-SE" sz="1000" dirty="0"/>
          </a:p>
          <a:p>
            <a:pPr>
              <a:defRPr/>
            </a:pPr>
            <a:endParaRPr lang="sv-SE" sz="1000" dirty="0"/>
          </a:p>
          <a:p>
            <a:pPr>
              <a:defRPr/>
            </a:pPr>
            <a:r>
              <a:rPr lang="sv-SE" dirty="0"/>
              <a:t>Ny från-och-med-ålder</a:t>
            </a:r>
          </a:p>
          <a:p>
            <a:pPr lvl="1">
              <a:defRPr/>
            </a:pPr>
            <a:r>
              <a:rPr lang="sv-SE" dirty="0"/>
              <a:t>man kan beviljas hel sjukersättning från och med juli det år man fyller 19 år  (from 1 feb 2017)</a:t>
            </a:r>
          </a:p>
          <a:p>
            <a:pPr>
              <a:defRPr/>
            </a:pPr>
            <a:endParaRPr lang="sv-SE" sz="1000" dirty="0"/>
          </a:p>
          <a:p>
            <a:pPr>
              <a:defRPr/>
            </a:pPr>
            <a:r>
              <a:rPr lang="sv-SE" sz="1000" dirty="0"/>
              <a:t>De nya reglerna med möjlighet att beviljas hel</a:t>
            </a:r>
            <a:r>
              <a:rPr lang="sv-SE" sz="1000" baseline="0" dirty="0"/>
              <a:t> sjukersättning från 19 år – personer med så omfattande och livslånga funktionsnedsättningar att det framstår som helt osannolikt att någon </a:t>
            </a:r>
            <a:r>
              <a:rPr lang="sv-SE" sz="1000" baseline="0" dirty="0" err="1"/>
              <a:t>arbetsförmebda</a:t>
            </a:r>
            <a:r>
              <a:rPr lang="sv-SE" sz="1000" baseline="0" dirty="0"/>
              <a:t> av betydelse skulle kunna utvecklas. </a:t>
            </a:r>
          </a:p>
          <a:p>
            <a:pPr>
              <a:defRPr/>
            </a:pPr>
            <a:endParaRPr lang="sv-SE" sz="1000" baseline="0" dirty="0"/>
          </a:p>
          <a:p>
            <a:pPr>
              <a:defRPr/>
            </a:pPr>
            <a:endParaRPr lang="sv-SE" sz="1000" baseline="0" dirty="0"/>
          </a:p>
          <a:p>
            <a:pPr>
              <a:defRPr/>
            </a:pPr>
            <a:r>
              <a:rPr lang="sv-SE" sz="1000" baseline="0" dirty="0"/>
              <a:t>Vilande: </a:t>
            </a:r>
          </a:p>
          <a:p>
            <a:pPr marL="214313" indent="-214313">
              <a:buFont typeface="Arial" panose="020B0604020202020204" pitchFamily="34" charset="0"/>
              <a:buChar char="•"/>
              <a:defRPr/>
            </a:pPr>
            <a:r>
              <a:rPr lang="sv-SE" sz="1000" kern="1200" dirty="0">
                <a:solidFill>
                  <a:schemeClr val="tx1"/>
                </a:solidFill>
                <a:latin typeface="+mn-lt"/>
                <a:ea typeface="+mn-ea"/>
                <a:cs typeface="+mn-cs"/>
              </a:rPr>
              <a:t>”Pausad” ersättning om man vill prova att studera eller arbeta</a:t>
            </a:r>
          </a:p>
          <a:p>
            <a:pPr marL="128588" indent="-128588">
              <a:buFont typeface="Arial" panose="020B0604020202020204" pitchFamily="34" charset="0"/>
              <a:buChar char="•"/>
              <a:defRPr/>
            </a:pPr>
            <a:r>
              <a:rPr lang="sv-SE" sz="1000" kern="1200" dirty="0">
                <a:solidFill>
                  <a:schemeClr val="tx1"/>
                </a:solidFill>
                <a:latin typeface="+mn-lt"/>
                <a:ea typeface="+mn-ea"/>
                <a:cs typeface="+mn-cs"/>
              </a:rPr>
              <a:t>Upp till 24 månader vilande ersättning</a:t>
            </a:r>
          </a:p>
          <a:p>
            <a:pPr marL="128588" indent="-128588">
              <a:buFont typeface="Arial" panose="020B0604020202020204" pitchFamily="34" charset="0"/>
              <a:buChar char="•"/>
              <a:defRPr/>
            </a:pPr>
            <a:r>
              <a:rPr lang="sv-SE" sz="1000" kern="1200" dirty="0">
                <a:solidFill>
                  <a:schemeClr val="tx1"/>
                </a:solidFill>
                <a:latin typeface="+mn-lt"/>
                <a:ea typeface="+mn-ea"/>
                <a:cs typeface="+mn-cs"/>
              </a:rPr>
              <a:t>Om det inte fungerar får man tillbaka ersättningen utan prövning eller ifrågasättande av arbetsförmågan</a:t>
            </a:r>
            <a:br>
              <a:rPr lang="sv-SE" sz="1000" kern="1200" dirty="0">
                <a:solidFill>
                  <a:schemeClr val="tx1"/>
                </a:solidFill>
                <a:latin typeface="+mn-lt"/>
                <a:ea typeface="+mn-ea"/>
                <a:cs typeface="+mn-cs"/>
              </a:rPr>
            </a:br>
            <a:endParaRPr lang="sv-SE" sz="1000" kern="1200" dirty="0">
              <a:solidFill>
                <a:schemeClr val="tx1"/>
              </a:solidFill>
              <a:latin typeface="+mn-lt"/>
              <a:ea typeface="+mn-ea"/>
              <a:cs typeface="+mn-cs"/>
            </a:endParaRPr>
          </a:p>
          <a:p>
            <a:pPr>
              <a:defRPr/>
            </a:pPr>
            <a:r>
              <a:rPr lang="sv-SE" sz="1000" i="1" kern="1200" dirty="0">
                <a:solidFill>
                  <a:schemeClr val="tx1"/>
                </a:solidFill>
                <a:latin typeface="+mn-lt"/>
                <a:ea typeface="+mn-ea"/>
                <a:cs typeface="+mn-cs"/>
              </a:rPr>
              <a:t>Villkor:</a:t>
            </a:r>
          </a:p>
          <a:p>
            <a:pPr marL="214313" indent="-214313">
              <a:buFontTx/>
              <a:buChar char="-"/>
              <a:defRPr/>
            </a:pPr>
            <a:r>
              <a:rPr lang="sv-SE" sz="1000" kern="1200" dirty="0">
                <a:solidFill>
                  <a:schemeClr val="tx1"/>
                </a:solidFill>
                <a:latin typeface="+mn-lt"/>
                <a:ea typeface="+mn-ea"/>
                <a:cs typeface="+mn-cs"/>
              </a:rPr>
              <a:t>Måste ha haft ersättningen i 12 månader </a:t>
            </a:r>
          </a:p>
          <a:p>
            <a:pPr marL="214313" indent="-214313">
              <a:buFontTx/>
              <a:buChar char="-"/>
              <a:defRPr/>
            </a:pPr>
            <a:r>
              <a:rPr lang="sv-SE" sz="1000" kern="1200" dirty="0">
                <a:solidFill>
                  <a:schemeClr val="tx1"/>
                </a:solidFill>
                <a:latin typeface="+mn-lt"/>
                <a:ea typeface="+mn-ea"/>
                <a:cs typeface="+mn-cs"/>
              </a:rPr>
              <a:t>Måste ansöka innan studierna/arbetet påbörjas</a:t>
            </a:r>
          </a:p>
          <a:p>
            <a:pPr marL="214313" indent="-214313">
              <a:buFontTx/>
              <a:buChar char="-"/>
              <a:defRPr/>
            </a:pPr>
            <a:r>
              <a:rPr lang="sv-SE" sz="1000" kern="1200" dirty="0">
                <a:solidFill>
                  <a:schemeClr val="tx1"/>
                </a:solidFill>
                <a:latin typeface="+mn-lt"/>
                <a:ea typeface="+mn-ea"/>
                <a:cs typeface="+mn-cs"/>
              </a:rPr>
              <a:t>Måste ha minst en månad kvar av ersättning</a:t>
            </a:r>
          </a:p>
          <a:p>
            <a:pPr>
              <a:defRPr/>
            </a:pPr>
            <a:endParaRPr lang="sv-SE" sz="1000" dirty="0"/>
          </a:p>
          <a:p>
            <a:pPr>
              <a:defRPr/>
            </a:pPr>
            <a:endParaRPr lang="sv-SE" sz="1000" dirty="0"/>
          </a:p>
          <a:p>
            <a:pPr>
              <a:defRPr/>
            </a:pPr>
            <a:endParaRPr lang="sv-SE" sz="1000" dirty="0"/>
          </a:p>
          <a:p>
            <a:pPr>
              <a:defRPr/>
            </a:pPr>
            <a:endParaRPr lang="sv-SE" sz="1000" dirty="0"/>
          </a:p>
          <a:p>
            <a:pPr>
              <a:defRPr/>
            </a:pPr>
            <a:endParaRPr lang="sv-SE" sz="1000" dirty="0"/>
          </a:p>
          <a:p>
            <a:pPr>
              <a:defRPr/>
            </a:pPr>
            <a:endParaRPr lang="sv-SE" sz="1000" dirty="0"/>
          </a:p>
          <a:p>
            <a:pPr>
              <a:defRPr/>
            </a:pPr>
            <a:endParaRPr lang="sv-SE" sz="1000" dirty="0"/>
          </a:p>
          <a:p>
            <a:pPr>
              <a:defRPr/>
            </a:pPr>
            <a:r>
              <a:rPr lang="sv-SE" sz="1000" dirty="0"/>
              <a:t>Vilande</a:t>
            </a:r>
          </a:p>
          <a:p>
            <a:pPr>
              <a:defRPr/>
            </a:pPr>
            <a:r>
              <a:rPr lang="sv-SE" sz="1000" dirty="0"/>
              <a:t>”Pausad” ersättning om man vill prova att studera eller arbeta</a:t>
            </a:r>
          </a:p>
          <a:p>
            <a:pPr>
              <a:defRPr/>
            </a:pPr>
            <a:r>
              <a:rPr lang="sv-SE" sz="1000" dirty="0"/>
              <a:t>Upp till 24 månader vilande ersättning</a:t>
            </a:r>
          </a:p>
          <a:p>
            <a:pPr>
              <a:defRPr/>
            </a:pPr>
            <a:r>
              <a:rPr lang="sv-SE" sz="1000" dirty="0"/>
              <a:t>Om det inte fungerar får man tillbaka ersättningen utan prövning eller ifrågasättande av arbetsförmågan</a:t>
            </a:r>
          </a:p>
          <a:p>
            <a:pPr>
              <a:defRPr/>
            </a:pPr>
            <a:r>
              <a:rPr lang="sv-SE" sz="1000" dirty="0"/>
              <a:t>Om man provar att </a:t>
            </a:r>
            <a:r>
              <a:rPr lang="sv-SE" sz="1000" i="1" dirty="0"/>
              <a:t>arbeta</a:t>
            </a:r>
            <a:r>
              <a:rPr lang="sv-SE" sz="1000" dirty="0"/>
              <a:t> får man behålla 25% av sin aktivitetsersättning</a:t>
            </a:r>
          </a:p>
          <a:p>
            <a:pPr>
              <a:defRPr/>
            </a:pPr>
            <a:r>
              <a:rPr lang="sv-SE" sz="1000" dirty="0"/>
              <a:t>Om beslutet om aktivitetsersättning håller på att ta slut förlänger Försäkringskassan ursprungsbeslutet om aktivitetsersättning utan prövning av arbetsförmågan </a:t>
            </a:r>
          </a:p>
          <a:p>
            <a:pPr>
              <a:defRPr/>
            </a:pPr>
            <a:r>
              <a:rPr lang="sv-SE" sz="1000" dirty="0"/>
              <a:t>Om det inte fungerat att studera/arbeta är man garanterad ersättning i tre månader framåt, även om ursprungsbeslutet gått ut.(omställningsperiod) </a:t>
            </a:r>
          </a:p>
          <a:p>
            <a:pPr>
              <a:defRPr/>
            </a:pPr>
            <a:r>
              <a:rPr lang="sv-SE" sz="1000" dirty="0"/>
              <a:t>Villkor för vilande aktivitetsersättning:</a:t>
            </a:r>
          </a:p>
          <a:p>
            <a:pPr lvl="1">
              <a:buFont typeface="Arial" charset="0"/>
              <a:buChar char="–"/>
              <a:defRPr/>
            </a:pPr>
            <a:r>
              <a:rPr lang="sv-SE" sz="1000" dirty="0"/>
              <a:t>Måste ha haft ersättningen i 12 månader </a:t>
            </a:r>
          </a:p>
          <a:p>
            <a:pPr lvl="1">
              <a:buFont typeface="Arial" charset="0"/>
              <a:buChar char="–"/>
              <a:defRPr/>
            </a:pPr>
            <a:r>
              <a:rPr lang="sv-SE" sz="1000" dirty="0"/>
              <a:t>Måste ansöka innan studierna/arbetet påbörjas</a:t>
            </a:r>
          </a:p>
          <a:p>
            <a:pPr lvl="1">
              <a:buFont typeface="Arial" charset="0"/>
              <a:buChar char="–"/>
              <a:defRPr/>
            </a:pPr>
            <a:r>
              <a:rPr lang="sv-SE" sz="1000" dirty="0"/>
              <a:t>Måste ha minst en månad kvar att förklara vilande</a:t>
            </a:r>
          </a:p>
          <a:p>
            <a:pPr lvl="1">
              <a:buFont typeface="Arial" charset="0"/>
              <a:buChar char="–"/>
              <a:defRPr/>
            </a:pPr>
            <a:endParaRPr lang="sv-SE" sz="1000" dirty="0"/>
          </a:p>
          <a:p>
            <a:pPr lvl="1">
              <a:buFont typeface="Arial" charset="0"/>
              <a:buChar char="–"/>
              <a:defRPr/>
            </a:pPr>
            <a:endParaRPr lang="sv-SE" sz="1000" dirty="0"/>
          </a:p>
          <a:p>
            <a:pPr lvl="1">
              <a:buFont typeface="Arial" charset="0"/>
              <a:buChar char="–"/>
              <a:defRPr/>
            </a:pPr>
            <a:r>
              <a:rPr lang="sv-SE" sz="1000" dirty="0" err="1"/>
              <a:t>Prövitd</a:t>
            </a:r>
            <a:endParaRPr lang="sv-SE" sz="1000" dirty="0"/>
          </a:p>
          <a:p>
            <a:pPr lvl="1">
              <a:buFont typeface="Arial" charset="0"/>
              <a:buChar char="–"/>
              <a:defRPr/>
            </a:pPr>
            <a:endParaRPr lang="sv-SE" sz="1000" dirty="0"/>
          </a:p>
          <a:p>
            <a:pPr marL="214313" indent="-214313">
              <a:buFont typeface="Arial" panose="020B0604020202020204" pitchFamily="34" charset="0"/>
              <a:buChar char="•"/>
            </a:pPr>
            <a:r>
              <a:rPr lang="sv-SE" altLang="sv-SE" sz="1200" kern="1200" dirty="0">
                <a:solidFill>
                  <a:schemeClr val="tx1"/>
                </a:solidFill>
                <a:latin typeface="+mn-lt"/>
                <a:ea typeface="+mn-ea"/>
                <a:cs typeface="+mn-cs"/>
              </a:rPr>
              <a:t>Prövotid för studier är till för att öka tryggheten och minska de ekonomiska riskerna under en inledande studietid. </a:t>
            </a:r>
          </a:p>
          <a:p>
            <a:pPr marL="257175" indent="-257175">
              <a:buFont typeface="Arial" panose="020B0604020202020204" pitchFamily="34" charset="0"/>
              <a:buChar char="•"/>
            </a:pPr>
            <a:r>
              <a:rPr lang="sv-SE" altLang="sv-SE" sz="1200" kern="1200" dirty="0">
                <a:solidFill>
                  <a:schemeClr val="tx1"/>
                </a:solidFill>
                <a:latin typeface="+mn-lt"/>
                <a:ea typeface="+mn-ea"/>
                <a:cs typeface="+mn-cs"/>
              </a:rPr>
              <a:t>Fokusera sex månader fullt ut på studier</a:t>
            </a:r>
          </a:p>
          <a:p>
            <a:pPr marL="257175" indent="-257175">
              <a:buFont typeface="Arial" panose="020B0604020202020204" pitchFamily="34" charset="0"/>
              <a:buChar char="•"/>
            </a:pPr>
            <a:r>
              <a:rPr lang="sv-SE" altLang="sv-SE" sz="1200" kern="1200" dirty="0">
                <a:solidFill>
                  <a:schemeClr val="tx1"/>
                </a:solidFill>
                <a:latin typeface="+mn-lt"/>
                <a:ea typeface="+mn-ea"/>
                <a:cs typeface="+mn-cs"/>
              </a:rPr>
              <a:t>Man behåller sin aktivitetsersättning</a:t>
            </a:r>
          </a:p>
          <a:p>
            <a:pPr marL="257175" indent="-257175">
              <a:buFont typeface="Arial" panose="020B0604020202020204" pitchFamily="34" charset="0"/>
              <a:buChar char="•"/>
            </a:pPr>
            <a:endParaRPr lang="sv-SE" altLang="sv-SE" sz="1200" kern="1200" dirty="0">
              <a:solidFill>
                <a:schemeClr val="tx1"/>
              </a:solidFill>
              <a:latin typeface="+mn-lt"/>
              <a:ea typeface="+mn-ea"/>
              <a:cs typeface="+mn-cs"/>
            </a:endParaRPr>
          </a:p>
          <a:p>
            <a:pPr>
              <a:defRPr/>
            </a:pPr>
            <a:r>
              <a:rPr lang="sv-SE" sz="1200" i="1" kern="1200" dirty="0">
                <a:solidFill>
                  <a:schemeClr val="tx1"/>
                </a:solidFill>
                <a:latin typeface="+mn-lt"/>
                <a:ea typeface="+mn-ea"/>
                <a:cs typeface="+mn-cs"/>
              </a:rPr>
              <a:t>Villkor:</a:t>
            </a:r>
          </a:p>
          <a:p>
            <a:pPr marL="214313" indent="-214313">
              <a:buFontTx/>
              <a:buChar char="-"/>
              <a:defRPr/>
            </a:pPr>
            <a:r>
              <a:rPr lang="sv-SE" sz="1200" kern="1200" dirty="0">
                <a:solidFill>
                  <a:schemeClr val="tx1"/>
                </a:solidFill>
                <a:latin typeface="+mn-lt"/>
                <a:ea typeface="+mn-ea"/>
                <a:cs typeface="+mn-cs"/>
              </a:rPr>
              <a:t>Måste ha haft ersättningen i 12 månader </a:t>
            </a:r>
          </a:p>
          <a:p>
            <a:pPr marL="214313" indent="-214313">
              <a:buFontTx/>
              <a:buChar char="-"/>
              <a:defRPr/>
            </a:pPr>
            <a:r>
              <a:rPr lang="sv-SE" sz="1200" kern="1200" dirty="0">
                <a:solidFill>
                  <a:schemeClr val="tx1"/>
                </a:solidFill>
                <a:latin typeface="+mn-lt"/>
                <a:ea typeface="+mn-ea"/>
                <a:cs typeface="+mn-cs"/>
              </a:rPr>
              <a:t>Måste ansöka innan studierna påbörjas.</a:t>
            </a:r>
          </a:p>
          <a:p>
            <a:pPr lvl="1">
              <a:buFont typeface="Arial" charset="0"/>
              <a:buChar char="–"/>
              <a:defRPr/>
            </a:pPr>
            <a:endParaRPr lang="sv-SE" sz="1000" dirty="0"/>
          </a:p>
          <a:p>
            <a:pPr>
              <a:defRPr/>
            </a:pPr>
            <a:endParaRPr lang="sv-SE" sz="1000" dirty="0"/>
          </a:p>
          <a:p>
            <a:pPr>
              <a:defRPr/>
            </a:pPr>
            <a:endParaRPr lang="sv-SE" sz="1000" dirty="0"/>
          </a:p>
          <a:p>
            <a:pPr>
              <a:defRPr/>
            </a:pPr>
            <a:endParaRPr lang="sv-SE" sz="1000" dirty="0"/>
          </a:p>
          <a:p>
            <a:pPr>
              <a:defRPr/>
            </a:pPr>
            <a:r>
              <a:rPr lang="sv-SE" sz="1000" dirty="0"/>
              <a:t>----</a:t>
            </a:r>
          </a:p>
          <a:p>
            <a:pPr>
              <a:defRPr/>
            </a:pPr>
            <a:endParaRPr lang="sv-SE" sz="1000" dirty="0"/>
          </a:p>
          <a:p>
            <a:pPr>
              <a:defRPr/>
            </a:pPr>
            <a:endParaRPr lang="sv-SE" sz="1000" dirty="0"/>
          </a:p>
          <a:p>
            <a:pPr>
              <a:defRPr/>
            </a:pPr>
            <a:r>
              <a:rPr lang="sv-SE" sz="1000" dirty="0"/>
              <a:t>Prövotid </a:t>
            </a:r>
          </a:p>
          <a:p>
            <a:endParaRPr lang="sv-SE" sz="1000" dirty="0"/>
          </a:p>
          <a:p>
            <a:pPr>
              <a:defRPr/>
            </a:pPr>
            <a:endParaRPr lang="sv-SE" sz="1000" dirty="0"/>
          </a:p>
        </p:txBody>
      </p:sp>
      <p:sp>
        <p:nvSpPr>
          <p:cNvPr id="993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E16C1C-38DB-42C4-8A66-896278667639}" type="slidenum">
              <a:rPr lang="sv-SE" altLang="sv-SE" smtClean="0">
                <a:latin typeface="Arial" charset="0"/>
              </a:rPr>
              <a:pPr eaLnBrk="1" hangingPunct="1">
                <a:spcBef>
                  <a:spcPct val="0"/>
                </a:spcBef>
              </a:pPr>
              <a:t>18</a:t>
            </a:fld>
            <a:endParaRPr lang="sv-SE" altLang="sv-SE">
              <a:latin typeface="Arial" charset="0"/>
            </a:endParaRPr>
          </a:p>
        </p:txBody>
      </p:sp>
    </p:spTree>
    <p:extLst>
      <p:ext uri="{BB962C8B-B14F-4D97-AF65-F5344CB8AC3E}">
        <p14:creationId xmlns:p14="http://schemas.microsoft.com/office/powerpoint/2010/main" val="90059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har skickat till regeringen att man tycker den är för smal men ej fått respons på det</a:t>
            </a:r>
          </a:p>
          <a:p>
            <a:endParaRPr lang="sv-SE" dirty="0"/>
          </a:p>
          <a:p>
            <a:r>
              <a:rPr lang="sv-SE" dirty="0"/>
              <a:t>Ålder 19 år </a:t>
            </a:r>
          </a:p>
        </p:txBody>
      </p:sp>
      <p:sp>
        <p:nvSpPr>
          <p:cNvPr id="4" name="Platshållare för bildnummer 3"/>
          <p:cNvSpPr>
            <a:spLocks noGrp="1"/>
          </p:cNvSpPr>
          <p:nvPr>
            <p:ph type="sldNum" sz="quarter" idx="10"/>
          </p:nvPr>
        </p:nvSpPr>
        <p:spPr/>
        <p:txBody>
          <a:bodyPr/>
          <a:lstStyle/>
          <a:p>
            <a:fld id="{0989E3C7-28AE-4353-AAA8-F0D47A823C63}" type="slidenum">
              <a:rPr lang="sv-SE" smtClean="0"/>
              <a:t>19</a:t>
            </a:fld>
            <a:endParaRPr lang="sv-SE"/>
          </a:p>
        </p:txBody>
      </p:sp>
    </p:spTree>
    <p:extLst>
      <p:ext uri="{BB962C8B-B14F-4D97-AF65-F5344CB8AC3E}">
        <p14:creationId xmlns:p14="http://schemas.microsoft.com/office/powerpoint/2010/main" val="361086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er är </a:t>
            </a:r>
            <a:r>
              <a:rPr lang="sv-SE" dirty="0" err="1"/>
              <a:t>förodligen</a:t>
            </a:r>
            <a:r>
              <a:rPr lang="sv-SE" baseline="0" dirty="0"/>
              <a:t> merkostnadsersättning det som är mest </a:t>
            </a:r>
            <a:r>
              <a:rPr lang="sv-SE" baseline="0" dirty="0" err="1"/>
              <a:t>intrssant</a:t>
            </a:r>
            <a:endParaRPr lang="sv-SE" baseline="0" dirty="0"/>
          </a:p>
          <a:p>
            <a:endParaRPr lang="sv-SE" baseline="0" dirty="0"/>
          </a:p>
          <a:p>
            <a:r>
              <a:rPr lang="sv-SE" sz="1200" kern="1200" dirty="0">
                <a:solidFill>
                  <a:schemeClr val="tx1"/>
                </a:solidFill>
                <a:latin typeface="+mn-lt"/>
                <a:ea typeface="+mn-ea"/>
                <a:cs typeface="+mn-cs"/>
              </a:rPr>
              <a:t>Vårdbidrag och </a:t>
            </a:r>
            <a:r>
              <a:rPr lang="sv-SE" sz="1200" kern="1200" dirty="0" err="1">
                <a:solidFill>
                  <a:schemeClr val="tx1"/>
                </a:solidFill>
                <a:latin typeface="+mn-lt"/>
                <a:ea typeface="+mn-ea"/>
                <a:cs typeface="+mn-cs"/>
              </a:rPr>
              <a:t>handikappsersättning</a:t>
            </a:r>
            <a:r>
              <a:rPr lang="sv-SE" sz="1200" kern="1200" dirty="0">
                <a:solidFill>
                  <a:schemeClr val="tx1"/>
                </a:solidFill>
                <a:latin typeface="+mn-lt"/>
                <a:ea typeface="+mn-ea"/>
                <a:cs typeface="+mn-cs"/>
              </a:rPr>
              <a:t> kommer bytas ut mot omvårdnadsbidrag och merkostnadsersättning.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Från och med 1 januari inga nyansökningar om </a:t>
            </a:r>
            <a:r>
              <a:rPr lang="sv-SE" sz="1200" kern="1200" dirty="0" err="1">
                <a:solidFill>
                  <a:schemeClr val="tx1"/>
                </a:solidFill>
                <a:latin typeface="+mn-lt"/>
                <a:ea typeface="+mn-ea"/>
                <a:cs typeface="+mn-cs"/>
              </a:rPr>
              <a:t>vb</a:t>
            </a:r>
            <a:r>
              <a:rPr lang="sv-SE" sz="1200" kern="1200" dirty="0">
                <a:solidFill>
                  <a:schemeClr val="tx1"/>
                </a:solidFill>
                <a:latin typeface="+mn-lt"/>
                <a:ea typeface="+mn-ea"/>
                <a:cs typeface="+mn-cs"/>
              </a:rPr>
              <a:t> och </a:t>
            </a:r>
            <a:r>
              <a:rPr lang="sv-SE" sz="1200" kern="1200" dirty="0" err="1">
                <a:solidFill>
                  <a:schemeClr val="tx1"/>
                </a:solidFill>
                <a:latin typeface="+mn-lt"/>
                <a:ea typeface="+mn-ea"/>
                <a:cs typeface="+mn-cs"/>
              </a:rPr>
              <a:t>he</a:t>
            </a:r>
            <a:r>
              <a:rPr lang="sv-SE" sz="1200" kern="1200" dirty="0">
                <a:solidFill>
                  <a:schemeClr val="tx1"/>
                </a:solidFill>
                <a:latin typeface="+mn-lt"/>
                <a:ea typeface="+mn-ea"/>
                <a:cs typeface="+mn-cs"/>
              </a:rPr>
              <a:t>.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Däremot kan man fortsatt komma in med ansökan om fortsatt </a:t>
            </a:r>
            <a:r>
              <a:rPr lang="sv-SE" sz="1200" kern="1200" dirty="0" err="1">
                <a:solidFill>
                  <a:schemeClr val="tx1"/>
                </a:solidFill>
                <a:latin typeface="+mn-lt"/>
                <a:ea typeface="+mn-ea"/>
                <a:cs typeface="+mn-cs"/>
              </a:rPr>
              <a:t>he</a:t>
            </a:r>
            <a:r>
              <a:rPr lang="sv-SE" sz="1200" kern="1200" dirty="0">
                <a:solidFill>
                  <a:schemeClr val="tx1"/>
                </a:solidFill>
                <a:latin typeface="+mn-lt"/>
                <a:ea typeface="+mn-ea"/>
                <a:cs typeface="+mn-cs"/>
              </a:rPr>
              <a:t> och </a:t>
            </a:r>
            <a:r>
              <a:rPr lang="sv-SE" sz="1200" kern="1200" dirty="0" err="1">
                <a:solidFill>
                  <a:schemeClr val="tx1"/>
                </a:solidFill>
                <a:latin typeface="+mn-lt"/>
                <a:ea typeface="+mn-ea"/>
                <a:cs typeface="+mn-cs"/>
              </a:rPr>
              <a:t>vb</a:t>
            </a:r>
            <a:r>
              <a:rPr lang="sv-SE" sz="1200" kern="1200" dirty="0">
                <a:solidFill>
                  <a:schemeClr val="tx1"/>
                </a:solidFill>
                <a:latin typeface="+mn-lt"/>
                <a:ea typeface="+mn-ea"/>
                <a:cs typeface="+mn-cs"/>
              </a:rPr>
              <a:t>. Bara 18 månader. </a:t>
            </a:r>
          </a:p>
          <a:p>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 </a:t>
            </a:r>
            <a:r>
              <a:rPr lang="sv-SE" sz="1200" kern="1200" dirty="0" err="1">
                <a:solidFill>
                  <a:schemeClr val="tx1"/>
                </a:solidFill>
                <a:latin typeface="+mn-lt"/>
                <a:ea typeface="+mn-ea"/>
                <a:cs typeface="+mn-cs"/>
              </a:rPr>
              <a:t>småningsom</a:t>
            </a:r>
            <a:r>
              <a:rPr lang="sv-SE" sz="1200" kern="1200" dirty="0">
                <a:solidFill>
                  <a:schemeClr val="tx1"/>
                </a:solidFill>
                <a:latin typeface="+mn-lt"/>
                <a:ea typeface="+mn-ea"/>
                <a:cs typeface="+mn-cs"/>
              </a:rPr>
              <a:t> kommer </a:t>
            </a:r>
            <a:r>
              <a:rPr lang="sv-SE" sz="1200" kern="1200" dirty="0" err="1">
                <a:solidFill>
                  <a:schemeClr val="tx1"/>
                </a:solidFill>
                <a:latin typeface="+mn-lt"/>
                <a:ea typeface="+mn-ea"/>
                <a:cs typeface="+mn-cs"/>
              </a:rPr>
              <a:t>handikappesättningen</a:t>
            </a:r>
            <a:r>
              <a:rPr lang="sv-SE" sz="1200" kern="1200" dirty="0">
                <a:solidFill>
                  <a:schemeClr val="tx1"/>
                </a:solidFill>
                <a:latin typeface="+mn-lt"/>
                <a:ea typeface="+mn-ea"/>
                <a:cs typeface="+mn-cs"/>
              </a:rPr>
              <a:t> fasas ut. </a:t>
            </a:r>
          </a:p>
          <a:p>
            <a:r>
              <a:rPr lang="sv-SE" sz="1200" kern="1200" dirty="0">
                <a:solidFill>
                  <a:schemeClr val="tx1"/>
                </a:solidFill>
                <a:latin typeface="+mn-lt"/>
                <a:ea typeface="+mn-ea"/>
                <a:cs typeface="+mn-cs"/>
              </a:rPr>
              <a:t>Vissa har tillsvidare beslut och kommer ha.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Merkostnadsersättningen - arvode, slitage.. kommer inte bli </a:t>
            </a:r>
            <a:r>
              <a:rPr lang="sv-SE" sz="1200" kern="1200" dirty="0" err="1">
                <a:solidFill>
                  <a:schemeClr val="tx1"/>
                </a:solidFill>
                <a:latin typeface="+mn-lt"/>
                <a:ea typeface="+mn-ea"/>
                <a:cs typeface="+mn-cs"/>
              </a:rPr>
              <a:t>ngåon</a:t>
            </a:r>
            <a:r>
              <a:rPr lang="sv-SE" sz="1200" kern="1200" dirty="0">
                <a:solidFill>
                  <a:schemeClr val="tx1"/>
                </a:solidFill>
                <a:latin typeface="+mn-lt"/>
                <a:ea typeface="+mn-ea"/>
                <a:cs typeface="+mn-cs"/>
              </a:rPr>
              <a:t> skillnad. </a:t>
            </a:r>
          </a:p>
          <a:p>
            <a:r>
              <a:rPr lang="sv-SE" sz="1200" kern="1200" dirty="0">
                <a:solidFill>
                  <a:schemeClr val="tx1"/>
                </a:solidFill>
                <a:latin typeface="+mn-lt"/>
                <a:ea typeface="+mn-ea"/>
                <a:cs typeface="+mn-cs"/>
              </a:rPr>
              <a:t>Däremot kan det bli bättre med merkostnadsersättning</a:t>
            </a:r>
          </a:p>
          <a:p>
            <a:r>
              <a:rPr lang="sv-SE" sz="1200" kern="1200" dirty="0">
                <a:solidFill>
                  <a:schemeClr val="tx1"/>
                </a:solidFill>
                <a:latin typeface="+mn-lt"/>
                <a:ea typeface="+mn-ea"/>
                <a:cs typeface="+mn-cs"/>
              </a:rPr>
              <a:t>fem nivåer 30-70 procent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handikappersättning endast tre nivåer. </a:t>
            </a:r>
          </a:p>
          <a:p>
            <a:endParaRPr lang="sv-SE" dirty="0"/>
          </a:p>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20</a:t>
            </a:fld>
            <a:endParaRPr lang="sv-SE"/>
          </a:p>
        </p:txBody>
      </p:sp>
    </p:spTree>
    <p:extLst>
      <p:ext uri="{BB962C8B-B14F-4D97-AF65-F5344CB8AC3E}">
        <p14:creationId xmlns:p14="http://schemas.microsoft.com/office/powerpoint/2010/main" val="113111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innebär då den nya</a:t>
            </a:r>
            <a:r>
              <a:rPr lang="sv-SE" baseline="0" dirty="0"/>
              <a:t> merkostnadsersättningen?</a:t>
            </a:r>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21</a:t>
            </a:fld>
            <a:endParaRPr lang="sv-SE"/>
          </a:p>
        </p:txBody>
      </p:sp>
    </p:spTree>
    <p:extLst>
      <p:ext uri="{BB962C8B-B14F-4D97-AF65-F5344CB8AC3E}">
        <p14:creationId xmlns:p14="http://schemas.microsoft.com/office/powerpoint/2010/main" val="331448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I 50 kap. 5 § SFB framgår att om ett barn har en underhållsskyldig förälder ska merkostnadsersättningen betalas till föräldern och inte till barnet. Detta gäller även om barnet har fyllt 18 år. Av 7 kapitlet i föräldrabalken (FB) framgår att föräldrar är underhållsskyldiga för sina barn tills de fyllt 18 år, eller upp till 21 års ålder om de går i skolan. Med skolgång räknas studier i grundskolan eller gymnasieskolan och annan jämförlig grundutbildning. </a:t>
            </a:r>
          </a:p>
          <a:p>
            <a:endParaRPr lang="sv-SE" sz="1200" b="0" i="0" u="none" strike="noStrike" kern="1200" baseline="0" dirty="0">
              <a:solidFill>
                <a:schemeClr val="tx1"/>
              </a:solidFill>
              <a:latin typeface="+mn-lt"/>
              <a:ea typeface="+mn-ea"/>
              <a:cs typeface="+mn-cs"/>
            </a:endParaRPr>
          </a:p>
          <a:p>
            <a:r>
              <a:rPr lang="sv-SE" sz="1200" kern="1200" dirty="0">
                <a:solidFill>
                  <a:schemeClr val="tx1"/>
                </a:solidFill>
                <a:effectLst/>
                <a:latin typeface="+mn-lt"/>
                <a:ea typeface="+mn-ea"/>
                <a:cs typeface="+mn-cs"/>
              </a:rPr>
              <a:t>50 kap. 5 § SFB</a:t>
            </a:r>
          </a:p>
          <a:p>
            <a:r>
              <a:rPr lang="sv-SE" sz="1200" kern="1200" dirty="0">
                <a:solidFill>
                  <a:schemeClr val="tx1"/>
                </a:solidFill>
                <a:effectLst/>
                <a:latin typeface="+mn-lt"/>
                <a:ea typeface="+mn-ea"/>
                <a:cs typeface="+mn-cs"/>
              </a:rPr>
              <a:t>När det gäller rätt till merkostnadsersättning för ett försäkrat barn som har en förälder som är underhållsskyldig enligt 7 kap. föräldrabalken tillämpas inte 4 § första stycket. Rätt till merkostnadsersättning har i sådana fall föräldern för merkostnader, i den omfattning som anges i 12 §, till följd av att barnet har fått sin funktionsförmåga nedsatt, om det kan antas att nedsättningen kommer att bestå under minst sex månader.</a:t>
            </a:r>
          </a:p>
          <a:p>
            <a:endParaRPr lang="sv-SE" sz="12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617C4765-AF7A-4A1C-A3AD-5661A6D32033}" type="slidenum">
              <a:rPr lang="sv-SE" smtClean="0"/>
              <a:t>22</a:t>
            </a:fld>
            <a:endParaRPr lang="sv-SE"/>
          </a:p>
        </p:txBody>
      </p:sp>
    </p:spTree>
    <p:extLst>
      <p:ext uri="{BB962C8B-B14F-4D97-AF65-F5344CB8AC3E}">
        <p14:creationId xmlns:p14="http://schemas.microsoft.com/office/powerpoint/2010/main" val="363464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t>2</a:t>
            </a:fld>
            <a:endParaRPr lang="sv-SE"/>
          </a:p>
        </p:txBody>
      </p:sp>
    </p:spTree>
    <p:extLst>
      <p:ext uri="{BB962C8B-B14F-4D97-AF65-F5344CB8AC3E}">
        <p14:creationId xmlns:p14="http://schemas.microsoft.com/office/powerpoint/2010/main" val="51552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a:t>
            </a:r>
          </a:p>
        </p:txBody>
      </p:sp>
      <p:sp>
        <p:nvSpPr>
          <p:cNvPr id="4" name="Platshållare för bildnummer 3"/>
          <p:cNvSpPr>
            <a:spLocks noGrp="1"/>
          </p:cNvSpPr>
          <p:nvPr>
            <p:ph type="sldNum" sz="quarter" idx="10"/>
          </p:nvPr>
        </p:nvSpPr>
        <p:spPr/>
        <p:txBody>
          <a:bodyPr/>
          <a:lstStyle/>
          <a:p>
            <a:fld id="{2571C8AA-AA99-4911-B85C-6737033670F4}" type="slidenum">
              <a:rPr lang="sv-SE" smtClean="0"/>
              <a:t>26</a:t>
            </a:fld>
            <a:endParaRPr lang="sv-SE"/>
          </a:p>
        </p:txBody>
      </p:sp>
    </p:spTree>
    <p:extLst>
      <p:ext uri="{BB962C8B-B14F-4D97-AF65-F5344CB8AC3E}">
        <p14:creationId xmlns:p14="http://schemas.microsoft.com/office/powerpoint/2010/main" val="278582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Fattidgdom</a:t>
            </a:r>
            <a:br>
              <a:rPr lang="sv-SE" dirty="0"/>
            </a:br>
            <a:r>
              <a:rPr lang="sv-SE" dirty="0"/>
              <a:t>51% sjukersättning, 28% sjukpenning i särskilda fall, 6% </a:t>
            </a:r>
            <a:r>
              <a:rPr lang="sv-SE" dirty="0" err="1"/>
              <a:t>sjp</a:t>
            </a:r>
            <a:r>
              <a:rPr lang="sv-SE" dirty="0"/>
              <a:t> med SGI,  Ca 15% går således sannolikt till F-stöd</a:t>
            </a:r>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89E3C7-28AE-4353-AAA8-F0D47A823C63}"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4071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Bakgrunden till Försäkringskassan </a:t>
            </a:r>
          </a:p>
          <a:p>
            <a:endParaRPr lang="sv-SE" dirty="0"/>
          </a:p>
          <a:p>
            <a:r>
              <a:rPr lang="sv-SE" dirty="0"/>
              <a:t>Det</a:t>
            </a:r>
            <a:r>
              <a:rPr lang="sv-SE" baseline="0" dirty="0"/>
              <a:t> saknades skydd för individer i samhället som skadades. På bilden syns ett sågverk från slutet av 1800-talet. Hur var arbetsmiljön? Vad hände om en person blev skadad i arbetet eller blev sjuk under en period? Vem försörjde familjen?</a:t>
            </a:r>
          </a:p>
          <a:p>
            <a:endParaRPr lang="sv-SE" baseline="0" dirty="0"/>
          </a:p>
          <a:p>
            <a:r>
              <a:rPr lang="sv-SE" baseline="0" dirty="0"/>
              <a:t>Man organiserade sig på olika sätt. För att kunna stötta varandra ekonomiskt om man blev drabbad av tex sjukdom.</a:t>
            </a:r>
          </a:p>
          <a:p>
            <a:endParaRPr lang="sv-SE" baseline="0" dirty="0"/>
          </a:p>
          <a:p>
            <a:r>
              <a:rPr lang="sv-SE" baseline="0" dirty="0"/>
              <a:t>Följ länken till sidan. På höger sida finns filmen: Socialförsäkringens historia ca 2 min</a:t>
            </a:r>
            <a:endParaRPr lang="sv-SE" dirty="0"/>
          </a:p>
        </p:txBody>
      </p:sp>
      <p:sp>
        <p:nvSpPr>
          <p:cNvPr id="4" name="Platshållare för bildnummer 3"/>
          <p:cNvSpPr>
            <a:spLocks noGrp="1"/>
          </p:cNvSpPr>
          <p:nvPr>
            <p:ph type="sldNum" sz="quarter" idx="10"/>
          </p:nvPr>
        </p:nvSpPr>
        <p:spPr/>
        <p:txBody>
          <a:bodyPr/>
          <a:lstStyle/>
          <a:p>
            <a:fld id="{E521AD03-8C81-44D4-ABAF-686301198968}" type="slidenum">
              <a:rPr lang="sv-SE" smtClean="0"/>
              <a:t>5</a:t>
            </a:fld>
            <a:endParaRPr lang="sv-SE"/>
          </a:p>
        </p:txBody>
      </p:sp>
    </p:spTree>
    <p:extLst>
      <p:ext uri="{BB962C8B-B14F-4D97-AF65-F5344CB8AC3E}">
        <p14:creationId xmlns:p14="http://schemas.microsoft.com/office/powerpoint/2010/main" val="308812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8396F9-2E44-4A35-89C1-FDF46A9969DE}" type="slidenum">
              <a:rPr lang="sv-SE" altLang="sv-SE" smtClean="0">
                <a:latin typeface="Arial" panose="020B0604020202020204" pitchFamily="34" charset="0"/>
              </a:rPr>
              <a:pPr>
                <a:spcBef>
                  <a:spcPct val="0"/>
                </a:spcBef>
              </a:pPr>
              <a:t>6</a:t>
            </a:fld>
            <a:endParaRPr lang="sv-SE" altLang="sv-SE">
              <a:latin typeface="Arial" panose="020B0604020202020204"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1200" baseline="0" dirty="0"/>
              <a:t>Vilka förmåner kommer ni mest i kontakt med?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altLang="sv-SE" sz="1200" baseline="0" dirty="0"/>
          </a:p>
        </p:txBody>
      </p:sp>
    </p:spTree>
    <p:extLst>
      <p:ext uri="{BB962C8B-B14F-4D97-AF65-F5344CB8AC3E}">
        <p14:creationId xmlns:p14="http://schemas.microsoft.com/office/powerpoint/2010/main" val="335689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989E3C7-28AE-4353-AAA8-F0D47A823C63}" type="slidenum">
              <a:rPr lang="sv-SE" smtClean="0"/>
              <a:t>7</a:t>
            </a:fld>
            <a:endParaRPr lang="sv-SE"/>
          </a:p>
        </p:txBody>
      </p:sp>
    </p:spTree>
    <p:extLst>
      <p:ext uri="{BB962C8B-B14F-4D97-AF65-F5344CB8AC3E}">
        <p14:creationId xmlns:p14="http://schemas.microsoft.com/office/powerpoint/2010/main" val="312536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tshållare för anteckningar 2"/>
          <p:cNvSpPr>
            <a:spLocks noGrp="1"/>
          </p:cNvSpPr>
          <p:nvPr>
            <p:ph type="body" idx="1"/>
          </p:nvPr>
        </p:nvSpPr>
        <p:spPr bwMode="auto">
          <a:xfrm>
            <a:off x="354013" y="4610997"/>
            <a:ext cx="5954712" cy="3791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sz="1000" dirty="0"/>
          </a:p>
        </p:txBody>
      </p:sp>
      <p:sp>
        <p:nvSpPr>
          <p:cNvPr id="890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5FE1C7-560D-4FEB-A555-F89C2B65A4EC}" type="slidenum">
              <a:rPr lang="sv-SE" altLang="sv-SE" smtClean="0">
                <a:latin typeface="Arial" charset="0"/>
              </a:rPr>
              <a:pPr eaLnBrk="1" hangingPunct="1">
                <a:spcBef>
                  <a:spcPct val="0"/>
                </a:spcBef>
              </a:pPr>
              <a:t>8</a:t>
            </a:fld>
            <a:endParaRPr lang="sv-SE" altLang="sv-SE">
              <a:latin typeface="Arial" charset="0"/>
            </a:endParaRPr>
          </a:p>
        </p:txBody>
      </p:sp>
    </p:spTree>
    <p:extLst>
      <p:ext uri="{BB962C8B-B14F-4D97-AF65-F5344CB8AC3E}">
        <p14:creationId xmlns:p14="http://schemas.microsoft.com/office/powerpoint/2010/main" val="359543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Som statstjänsteman styrs du av olika principer, vilka ingår i den statliga värdegrunden. Vi vill belysa några principer för att öka förståelsen för den roll som handläggaren har i sitt arbete kring en sjukskriven person. Det visar också varför FK kan upplevas som byråkratiska och stelbenta.</a:t>
            </a:r>
          </a:p>
          <a:p>
            <a:endParaRPr lang="sv-SE" baseline="0" dirty="0"/>
          </a:p>
          <a:p>
            <a:r>
              <a:rPr lang="sv-SE" sz="1200" kern="1200" dirty="0">
                <a:solidFill>
                  <a:schemeClr val="tx1"/>
                </a:solidFill>
                <a:effectLst/>
                <a:latin typeface="+mn-lt"/>
                <a:ea typeface="+mn-ea"/>
                <a:cs typeface="+mn-cs"/>
              </a:rPr>
              <a:t>Den statliga värdegrunden sammanfattas i sex principer som i sig bygger på </a:t>
            </a:r>
            <a:r>
              <a:rPr lang="sv-SE" sz="1200" kern="1200" dirty="0">
                <a:solidFill>
                  <a:srgbClr val="FF0000"/>
                </a:solidFill>
                <a:effectLst/>
                <a:latin typeface="+mn-lt"/>
                <a:ea typeface="+mn-ea"/>
                <a:cs typeface="+mn-cs"/>
              </a:rPr>
              <a:t>ett </a:t>
            </a:r>
            <a:r>
              <a:rPr lang="sv-SE" sz="1200" kern="1200" dirty="0">
                <a:solidFill>
                  <a:schemeClr val="tx1"/>
                </a:solidFill>
                <a:effectLst/>
                <a:latin typeface="+mn-lt"/>
                <a:ea typeface="+mn-ea"/>
                <a:cs typeface="+mn-cs"/>
              </a:rPr>
              <a:t>antal lagar. 3</a:t>
            </a:r>
            <a:r>
              <a:rPr lang="sv-SE" sz="1200" kern="1200" baseline="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st</a:t>
            </a:r>
            <a:r>
              <a:rPr lang="sv-SE" sz="1200" kern="1200" dirty="0">
                <a:solidFill>
                  <a:schemeClr val="tx1"/>
                </a:solidFill>
                <a:effectLst/>
                <a:latin typeface="+mn-lt"/>
                <a:ea typeface="+mn-ea"/>
                <a:cs typeface="+mn-cs"/>
              </a:rPr>
              <a:t> lyfts fram i detta sammanhang.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Legalitet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Allt vi gör i vår tjänsteutövning ska ha stöd i lag eller annan</a:t>
            </a:r>
            <a:r>
              <a:rPr lang="sv-SE" baseline="0" dirty="0"/>
              <a:t> författning. (Därför kan vi upplevas som krångliga)</a:t>
            </a:r>
          </a:p>
          <a:p>
            <a:endParaRPr lang="sv-SE" dirty="0"/>
          </a:p>
          <a:p>
            <a:r>
              <a:rPr lang="sv-SE" b="1" dirty="0"/>
              <a:t>Demokrati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Demokrati</a:t>
            </a:r>
            <a:r>
              <a:rPr lang="sv-SE" baseline="0" dirty="0"/>
              <a:t> </a:t>
            </a:r>
            <a:r>
              <a:rPr lang="sv-SE" dirty="0"/>
              <a:t> handlar</a:t>
            </a:r>
            <a:r>
              <a:rPr lang="sv-SE" baseline="0" dirty="0"/>
              <a:t> om allas lika rättigheter och värde och om möjligheten att vara med och bestämma. För oss i Försäkringskassan kommer det till uttryck genom att m</a:t>
            </a:r>
            <a:r>
              <a:rPr lang="sv-SE" dirty="0"/>
              <a:t>edborgarna är våra uppdragsgivare, eftersom verksamheten finansieras genom skatter och avgifter som de betalar in. Medarbetarna i staten representerar demokratin och alla fri- och rättigheter den för med sig.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För att få en demokrati att fungera krävs förtroende för statsmakterna och </a:t>
            </a:r>
            <a:r>
              <a:rPr lang="sv-SE" sz="1200" b="0" i="0" u="none" strike="noStrike" kern="1200" baseline="0" dirty="0">
                <a:solidFill>
                  <a:schemeClr val="tx1"/>
                </a:solidFill>
                <a:latin typeface="+mn-lt"/>
                <a:ea typeface="+mn-ea"/>
                <a:cs typeface="+mn-cs"/>
              </a:rPr>
              <a:t>vårt uppdrag är att ha medborgarnas förtroende. Detta uppnår vi genom en rättssäker handläggning och en god service enligt </a:t>
            </a:r>
            <a:r>
              <a:rPr lang="sv-SE" sz="1200" b="0" i="0" u="none" strike="noStrike" kern="1200" baseline="0" dirty="0">
                <a:solidFill>
                  <a:srgbClr val="FF0000"/>
                </a:solidFill>
                <a:latin typeface="+mn-lt"/>
                <a:ea typeface="+mn-ea"/>
                <a:cs typeface="+mn-cs"/>
              </a:rPr>
              <a:t>förvaltningslagen (</a:t>
            </a:r>
            <a:r>
              <a:rPr lang="sv-SE" sz="1200" kern="1200" dirty="0">
                <a:solidFill>
                  <a:schemeClr val="tx1"/>
                </a:solidFill>
                <a:effectLst/>
                <a:latin typeface="+mn-lt"/>
                <a:ea typeface="+mn-ea"/>
                <a:cs typeface="+mn-cs"/>
              </a:rPr>
              <a:t>4 och 7 §§ FL</a:t>
            </a:r>
            <a:r>
              <a:rPr lang="sv-SE" sz="1200" b="0" i="0" u="none" strike="noStrike" kern="1200" baseline="0" dirty="0">
                <a:solidFill>
                  <a:srgbClr val="FF0000"/>
                </a:solidFill>
                <a:latin typeface="+mn-lt"/>
                <a:ea typeface="+mn-ea"/>
                <a:cs typeface="+mn-cs"/>
              </a:rPr>
              <a:t>)</a:t>
            </a:r>
            <a:r>
              <a:rPr lang="sv-SE"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Effektivitet</a:t>
            </a:r>
            <a:r>
              <a:rPr lang="sv-SE" b="1" baseline="0" dirty="0"/>
              <a:t> och service</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t>Vi ska utföra vårt uppdrag så snabbt och billigt som möjligt, </a:t>
            </a:r>
            <a:r>
              <a:rPr lang="sv-SE" sz="1200" i="0" u="sng" dirty="0"/>
              <a:t>men</a:t>
            </a:r>
            <a:r>
              <a:rPr lang="sv-SE" sz="1200" i="0" u="sng" baseline="0" dirty="0"/>
              <a:t> utan att rättssäkerheten åsidosätts</a:t>
            </a:r>
            <a:r>
              <a:rPr lang="sv-SE" sz="1200" i="0" dirty="0"/>
              <a:t>. Vi ska alltid hålla oss inom lagens gränser.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0989E3C7-28AE-4353-AAA8-F0D47A823C63}"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13780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989E3C7-28AE-4353-AAA8-F0D47A823C63}" type="slidenum">
              <a:rPr lang="sv-SE" smtClean="0"/>
              <a:t>11</a:t>
            </a:fld>
            <a:endParaRPr lang="sv-SE"/>
          </a:p>
        </p:txBody>
      </p:sp>
    </p:spTree>
    <p:extLst>
      <p:ext uri="{BB962C8B-B14F-4D97-AF65-F5344CB8AC3E}">
        <p14:creationId xmlns:p14="http://schemas.microsoft.com/office/powerpoint/2010/main" val="346205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685800" y="2064527"/>
            <a:ext cx="7772400" cy="1225021"/>
          </a:xfrm>
        </p:spPr>
        <p:txBody>
          <a:bodyPr/>
          <a:lstStyle>
            <a:lvl1pPr algn="ctr">
              <a:defRPr sz="3600" baseline="0"/>
            </a:lvl1pPr>
          </a:lstStyle>
          <a:p>
            <a:r>
              <a:rPr lang="sv-SE" dirty="0"/>
              <a:t>Klicka här för att ändra format</a:t>
            </a:r>
          </a:p>
        </p:txBody>
      </p:sp>
      <p:sp>
        <p:nvSpPr>
          <p:cNvPr id="3" name="Underrubrik 2"/>
          <p:cNvSpPr>
            <a:spLocks noGrp="1"/>
          </p:cNvSpPr>
          <p:nvPr>
            <p:ph type="subTitle" idx="1" hasCustomPrompt="1"/>
          </p:nvPr>
        </p:nvSpPr>
        <p:spPr>
          <a:xfrm>
            <a:off x="1371600" y="3505572"/>
            <a:ext cx="6400800" cy="1460500"/>
          </a:xfrm>
        </p:spPr>
        <p:txBody>
          <a:bodyPr/>
          <a:lstStyle>
            <a:lvl1pPr marL="0" indent="0" algn="ctr">
              <a:spcBef>
                <a:spcPts val="600"/>
              </a:spcBef>
              <a:buNone/>
              <a:defRPr sz="1600" spc="0" baseline="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a:t>
            </a:r>
            <a:endParaRPr lang="sv-SE" dirty="0"/>
          </a:p>
        </p:txBody>
      </p:sp>
      <p:sp>
        <p:nvSpPr>
          <p:cNvPr id="10" name="Platshållare för text 9"/>
          <p:cNvSpPr>
            <a:spLocks noGrp="1"/>
          </p:cNvSpPr>
          <p:nvPr>
            <p:ph type="body" sz="quarter" idx="10" hasCustomPrompt="1"/>
          </p:nvPr>
        </p:nvSpPr>
        <p:spPr>
          <a:xfrm>
            <a:off x="1763689" y="1476648"/>
            <a:ext cx="5616624" cy="431800"/>
          </a:xfrm>
        </p:spPr>
        <p:txBody>
          <a:bodyPr/>
          <a:lstStyle>
            <a:lvl1pPr marL="0" indent="0" algn="ctr">
              <a:buNone/>
              <a:defRPr sz="2000" b="0" spc="0" baseline="0">
                <a:solidFill>
                  <a:schemeClr val="tx1">
                    <a:lumMod val="65000"/>
                    <a:lumOff val="35000"/>
                  </a:schemeClr>
                </a:solidFill>
              </a:defRPr>
            </a:lvl1pPr>
          </a:lstStyle>
          <a:p>
            <a:pPr lvl="0"/>
            <a:r>
              <a:rPr lang="sv-SE"/>
              <a:t>Liten rubrik</a:t>
            </a:r>
            <a:endParaRPr lang="sv-SE" dirty="0"/>
          </a:p>
        </p:txBody>
      </p:sp>
    </p:spTree>
    <p:extLst>
      <p:ext uri="{BB962C8B-B14F-4D97-AF65-F5344CB8AC3E}">
        <p14:creationId xmlns:p14="http://schemas.microsoft.com/office/powerpoint/2010/main" val="15909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p:cNvSpPr>
            <a:spLocks noGrp="1"/>
          </p:cNvSpPr>
          <p:nvPr>
            <p:ph type="pic" sz="quarter" idx="12"/>
          </p:nvPr>
        </p:nvSpPr>
        <p:spPr>
          <a:xfrm>
            <a:off x="0" y="0"/>
            <a:ext cx="9144000" cy="5291138"/>
          </a:xfrm>
        </p:spPr>
        <p:txBody>
          <a:bodyPr bIns="432000" anchor="b"/>
          <a:lstStyle>
            <a:lvl1pPr marL="0" indent="0" algn="ctr">
              <a:buNone/>
              <a:defRPr/>
            </a:lvl1pPr>
          </a:lstStyle>
          <a:p>
            <a:r>
              <a:rPr lang="sv-SE"/>
              <a:t>Klicka på ikonen för att lägga till en bild</a:t>
            </a:r>
            <a:endParaRPr lang="sv-SE" dirty="0"/>
          </a:p>
        </p:txBody>
      </p:sp>
      <p:cxnSp>
        <p:nvCxnSpPr>
          <p:cNvPr id="4" name="Rak 3"/>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58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p:cNvSpPr>
            <a:spLocks noGrp="1"/>
          </p:cNvSpPr>
          <p:nvPr>
            <p:ph sz="quarter" idx="15" hasCustomPrompt="1"/>
          </p:nvPr>
        </p:nvSpPr>
        <p:spPr>
          <a:xfrm>
            <a:off x="611560" y="1056927"/>
            <a:ext cx="7920880" cy="4104829"/>
          </a:xfrm>
        </p:spPr>
        <p:txBody>
          <a:bodyPr/>
          <a:lstStyle>
            <a:lvl1pPr>
              <a:defRPr/>
            </a:lvl1pPr>
          </a:lstStyle>
          <a:p>
            <a:pPr lvl="0"/>
            <a:r>
              <a:rPr lang="sv-SE" noProof="0" dirty="0"/>
              <a:t>Klicka på en ikon för att lägga till bildmaterial</a:t>
            </a:r>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1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sp>
        <p:nvSpPr>
          <p:cNvPr id="11" name="Platshållare för innehåll 5"/>
          <p:cNvSpPr>
            <a:spLocks noGrp="1"/>
          </p:cNvSpPr>
          <p:nvPr>
            <p:ph sz="quarter" idx="16" hasCustomPrompt="1"/>
          </p:nvPr>
        </p:nvSpPr>
        <p:spPr>
          <a:xfrm>
            <a:off x="4603750" y="1417638"/>
            <a:ext cx="4183063" cy="2989262"/>
          </a:xfrm>
        </p:spPr>
        <p:txBody>
          <a:bodyPr/>
          <a:lstStyle/>
          <a:p>
            <a:pPr lvl="0"/>
            <a:r>
              <a:rPr lang="sv-SE" noProof="0" dirty="0"/>
              <a:t>Klicka på en ikon för att lägga till bildmaterial</a:t>
            </a:r>
          </a:p>
        </p:txBody>
      </p:sp>
      <p:sp>
        <p:nvSpPr>
          <p:cNvPr id="6" name="Platshållare för innehåll 5"/>
          <p:cNvSpPr>
            <a:spLocks noGrp="1"/>
          </p:cNvSpPr>
          <p:nvPr>
            <p:ph sz="quarter" idx="15" hasCustomPrompt="1"/>
          </p:nvPr>
        </p:nvSpPr>
        <p:spPr>
          <a:xfrm>
            <a:off x="323850" y="1417638"/>
            <a:ext cx="4183063" cy="2989262"/>
          </a:xfrm>
        </p:spPr>
        <p:txBody>
          <a:bodyPr/>
          <a:lstStyle/>
          <a:p>
            <a:pPr lvl="0"/>
            <a:r>
              <a:rPr lang="sv-SE" noProof="0" dirty="0"/>
              <a:t>Klicka på en ikon för att lägga till bildmaterial</a:t>
            </a:r>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8" name="Rak 7"/>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9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p:cNvSpPr>
            <a:spLocks noGrp="1"/>
          </p:cNvSpPr>
          <p:nvPr>
            <p:ph sz="quarter" idx="14" hasCustomPrompt="1"/>
          </p:nvPr>
        </p:nvSpPr>
        <p:spPr>
          <a:xfrm>
            <a:off x="323528" y="1114104"/>
            <a:ext cx="5372476" cy="3975644"/>
          </a:xfrm>
        </p:spPr>
        <p:txBody>
          <a:bodyPr/>
          <a:lstStyle/>
          <a:p>
            <a:pPr lvl="0"/>
            <a:r>
              <a:rPr lang="sv-SE" noProof="0" dirty="0"/>
              <a:t>Klicka på en ikon för att lägga till bildmaterial</a:t>
            </a:r>
          </a:p>
        </p:txBody>
      </p:sp>
      <p:sp>
        <p:nvSpPr>
          <p:cNvPr id="5" name="Platshållare för bild 3"/>
          <p:cNvSpPr>
            <a:spLocks noGrp="1"/>
          </p:cNvSpPr>
          <p:nvPr>
            <p:ph type="pic" sz="quarter" idx="11"/>
          </p:nvPr>
        </p:nvSpPr>
        <p:spPr>
          <a:xfrm>
            <a:off x="5781766" y="1113558"/>
            <a:ext cx="3001762" cy="1938376"/>
          </a:xfrm>
        </p:spPr>
        <p:txBody>
          <a:bodyPr/>
          <a:lstStyle/>
          <a:p>
            <a:pPr lvl="0"/>
            <a:r>
              <a:rPr lang="sv-SE" noProof="0"/>
              <a:t>Klicka på ikonen för att lägga till en bild</a:t>
            </a:r>
            <a:endParaRPr lang="sv-SE" noProof="0" dirty="0"/>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sp>
        <p:nvSpPr>
          <p:cNvPr id="9" name="Platshållare för bild 3"/>
          <p:cNvSpPr>
            <a:spLocks noGrp="1"/>
          </p:cNvSpPr>
          <p:nvPr>
            <p:ph type="pic" sz="quarter" idx="12"/>
          </p:nvPr>
        </p:nvSpPr>
        <p:spPr>
          <a:xfrm>
            <a:off x="5781766" y="3151372"/>
            <a:ext cx="3001762" cy="1938376"/>
          </a:xfrm>
        </p:spPr>
        <p:txBody>
          <a:bodyPr/>
          <a:lstStyle/>
          <a:p>
            <a:pPr lvl="0"/>
            <a:r>
              <a:rPr lang="sv-SE" noProof="0"/>
              <a:t>Klicka på ikonen för att lägga till en bild</a:t>
            </a:r>
            <a:endParaRPr lang="sv-SE" noProof="0" dirty="0"/>
          </a:p>
        </p:txBody>
      </p:sp>
      <p:cxnSp>
        <p:nvCxnSpPr>
          <p:cNvPr id="8" name="Rak 7"/>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7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30707" y="1129308"/>
            <a:ext cx="2772000" cy="3528392"/>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3291976" y="1129308"/>
            <a:ext cx="2556000" cy="1715069"/>
          </a:xfrm>
        </p:spPr>
        <p:txBody>
          <a:bodyPr/>
          <a:lstStyle/>
          <a:p>
            <a:pPr lvl="0"/>
            <a:r>
              <a:rPr lang="sv-SE" noProof="0"/>
              <a:t>Klicka på ikonen för att lägga till en bild</a:t>
            </a:r>
          </a:p>
        </p:txBody>
      </p:sp>
      <p:sp>
        <p:nvSpPr>
          <p:cNvPr id="8" name="Rubrik 1"/>
          <p:cNvSpPr>
            <a:spLocks noGrp="1"/>
          </p:cNvSpPr>
          <p:nvPr>
            <p:ph type="title" hasCustomPrompt="1"/>
          </p:nvPr>
        </p:nvSpPr>
        <p:spPr>
          <a:xfrm>
            <a:off x="323528" y="94258"/>
            <a:ext cx="8460000" cy="952500"/>
          </a:xfrm>
        </p:spPr>
        <p:txBody>
          <a:bodyPr/>
          <a:lstStyle/>
          <a:p>
            <a:r>
              <a:rPr lang="sv-SE" dirty="0"/>
              <a:t>Rubrik</a:t>
            </a:r>
          </a:p>
        </p:txBody>
      </p:sp>
      <p:sp>
        <p:nvSpPr>
          <p:cNvPr id="12" name="Platshållare för bild 3"/>
          <p:cNvSpPr>
            <a:spLocks noGrp="1"/>
          </p:cNvSpPr>
          <p:nvPr>
            <p:ph type="pic" sz="quarter" idx="14"/>
          </p:nvPr>
        </p:nvSpPr>
        <p:spPr>
          <a:xfrm>
            <a:off x="3291976" y="2942208"/>
            <a:ext cx="2556000" cy="1715069"/>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5930874" y="1129308"/>
            <a:ext cx="2772000" cy="3528392"/>
          </a:xfrm>
        </p:spPr>
        <p:txBody>
          <a:bodyPr/>
          <a:lstStyle/>
          <a:p>
            <a:pPr lvl="0"/>
            <a:r>
              <a:rPr lang="sv-SE" noProof="0"/>
              <a:t>Klicka på ikonen för att lägga till en bild</a:t>
            </a:r>
            <a:endParaRPr lang="sv-SE" noProof="0" dirty="0"/>
          </a:p>
        </p:txBody>
      </p:sp>
      <p:cxnSp>
        <p:nvCxnSpPr>
          <p:cNvPr id="10" name="Rak 9"/>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6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ön avsnittsrubrik">
    <p:spTree>
      <p:nvGrpSpPr>
        <p:cNvPr id="1" name=""/>
        <p:cNvGrpSpPr/>
        <p:nvPr/>
      </p:nvGrpSpPr>
      <p:grpSpPr>
        <a:xfrm>
          <a:off x="0" y="0"/>
          <a:ext cx="0" cy="0"/>
          <a:chOff x="0" y="0"/>
          <a:chExt cx="0" cy="0"/>
        </a:xfrm>
      </p:grpSpPr>
      <p:pic>
        <p:nvPicPr>
          <p:cNvPr id="2052" name="Picture 4" descr="I:\Info\Informationsprodukter\- Pågående uppdrag -\Hampus Edström\- Grafisk profil -\Powerpoint-mall\Texturer\Grön.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143070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sa avsnittsrubrik">
    <p:spTree>
      <p:nvGrpSpPr>
        <p:cNvPr id="1" name=""/>
        <p:cNvGrpSpPr/>
        <p:nvPr/>
      </p:nvGrpSpPr>
      <p:grpSpPr>
        <a:xfrm>
          <a:off x="0" y="0"/>
          <a:ext cx="0" cy="0"/>
          <a:chOff x="0" y="0"/>
          <a:chExt cx="0" cy="0"/>
        </a:xfrm>
      </p:grpSpPr>
      <p:pic>
        <p:nvPicPr>
          <p:cNvPr id="1027" name="Picture 3" descr="I:\Info\Informationsprodukter\- Pågående uppdrag -\Hampus Edström\- Grafisk profil -\Powerpoint-mall\Texturer\Rosa.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2" y="-2"/>
            <a:ext cx="9141958"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73279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nd avsnittsrubrik">
    <p:spTree>
      <p:nvGrpSpPr>
        <p:cNvPr id="1" name=""/>
        <p:cNvGrpSpPr/>
        <p:nvPr/>
      </p:nvGrpSpPr>
      <p:grpSpPr>
        <a:xfrm>
          <a:off x="0" y="0"/>
          <a:ext cx="0" cy="0"/>
          <a:chOff x="0" y="0"/>
          <a:chExt cx="0" cy="0"/>
        </a:xfrm>
      </p:grpSpPr>
      <p:pic>
        <p:nvPicPr>
          <p:cNvPr id="3075" name="Picture 3" descr="I:\Info\Informationsprodukter\- Pågående uppdrag -\Hampus Edström\- Grafisk profil -\Powerpoint-mall\Texturer\Sand.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37989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å avsnittsrubrik">
    <p:spTree>
      <p:nvGrpSpPr>
        <p:cNvPr id="1" name=""/>
        <p:cNvGrpSpPr/>
        <p:nvPr/>
      </p:nvGrpSpPr>
      <p:grpSpPr>
        <a:xfrm>
          <a:off x="0" y="0"/>
          <a:ext cx="0" cy="0"/>
          <a:chOff x="0" y="0"/>
          <a:chExt cx="0" cy="0"/>
        </a:xfrm>
      </p:grpSpPr>
      <p:pic>
        <p:nvPicPr>
          <p:cNvPr id="4098" name="Picture 2" descr="I:\Info\Informationsprodukter\- Pågående uppdrag -\Hampus Edström\- Grafisk profil -\Powerpoint-mall\Texturer\Blå.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56260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ul avsnittsrubrik">
    <p:spTree>
      <p:nvGrpSpPr>
        <p:cNvPr id="1" name=""/>
        <p:cNvGrpSpPr/>
        <p:nvPr/>
      </p:nvGrpSpPr>
      <p:grpSpPr>
        <a:xfrm>
          <a:off x="0" y="0"/>
          <a:ext cx="0" cy="0"/>
          <a:chOff x="0" y="0"/>
          <a:chExt cx="0" cy="0"/>
        </a:xfrm>
      </p:grpSpPr>
      <p:pic>
        <p:nvPicPr>
          <p:cNvPr id="5" name="Picture 3" descr="I:\Info\Informationsprodukter\- Pågående uppdrag -\Hampus Edström\- Grafisk profil -\Powerpoint-mall\Texturer\Gul.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412292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text 6"/>
          <p:cNvSpPr>
            <a:spLocks noGrp="1"/>
          </p:cNvSpPr>
          <p:nvPr>
            <p:ph type="body" sz="quarter" idx="12"/>
          </p:nvPr>
        </p:nvSpPr>
        <p:spPr>
          <a:xfrm>
            <a:off x="323850" y="1098550"/>
            <a:ext cx="6480175" cy="3919538"/>
          </a:xfrm>
        </p:spPr>
        <p:txBody>
          <a:body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2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under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504598"/>
            <a:ext cx="6480000" cy="3528000"/>
          </a:xfrm>
        </p:spPr>
        <p:txBody>
          <a:bodyPr/>
          <a:lstStyle>
            <a:lvl1pPr>
              <a:spcAft>
                <a:spcPts val="360"/>
              </a:spcAft>
              <a:buClr>
                <a:schemeClr val="bg2"/>
              </a:buClr>
              <a:defRPr>
                <a:solidFill>
                  <a:schemeClr val="accent6"/>
                </a:solidFill>
              </a:defRPr>
            </a:lvl1pPr>
            <a:lvl2pPr>
              <a:spcAft>
                <a:spcPts val="360"/>
              </a:spcAft>
              <a:buClr>
                <a:schemeClr val="bg2"/>
              </a:buClr>
              <a:defRPr>
                <a:solidFill>
                  <a:schemeClr val="accent6"/>
                </a:solidFill>
              </a:defRPr>
            </a:lvl2pPr>
            <a:lvl3pPr>
              <a:spcAft>
                <a:spcPts val="360"/>
              </a:spcAft>
              <a:buClr>
                <a:schemeClr val="bg2"/>
              </a:buClr>
              <a:defRPr>
                <a:solidFill>
                  <a:schemeClr val="accent6"/>
                </a:solidFill>
              </a:defRPr>
            </a:lvl3pPr>
            <a:lvl4pPr>
              <a:buClr>
                <a:schemeClr val="bg2"/>
              </a:buClr>
              <a:defRPr sz="1440">
                <a:solidFill>
                  <a:schemeClr val="accent6"/>
                </a:solidFill>
              </a:defRPr>
            </a:lvl4pPr>
            <a:lvl5pPr>
              <a:buClr>
                <a:schemeClr val="bg2"/>
              </a:buClr>
              <a:defRPr sz="144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8424936" cy="360040"/>
          </a:xfrm>
        </p:spPr>
        <p:txBody>
          <a:bodyPr/>
          <a:lstStyle>
            <a:lvl1pPr marL="0" indent="0">
              <a:buNone/>
              <a:defRPr b="1">
                <a:solidFill>
                  <a:schemeClr val="accent6"/>
                </a:solidFill>
              </a:defRPr>
            </a:lvl1pPr>
            <a:lvl2pPr>
              <a:defRPr b="1"/>
            </a:lvl2pPr>
            <a:lvl3pPr>
              <a:defRPr b="1"/>
            </a:lvl3pPr>
            <a:lvl4pPr>
              <a:defRPr sz="1440" b="1"/>
            </a:lvl4pPr>
            <a:lvl5pPr>
              <a:defRPr sz="1440" b="1"/>
            </a:lvl5pPr>
          </a:lstStyle>
          <a:p>
            <a:pPr lvl="0"/>
            <a:r>
              <a:rPr lang="sv-SE" dirty="0"/>
              <a:t>Underrubrik</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39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098245"/>
            <a:ext cx="6480000"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440">
                <a:solidFill>
                  <a:schemeClr val="accent6"/>
                </a:solidFill>
              </a:defRPr>
            </a:lvl4pPr>
            <a:lvl5pPr>
              <a:buClr>
                <a:schemeClr val="bg2"/>
              </a:buClr>
              <a:defRPr sz="144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3"/>
          <p:cNvSpPr>
            <a:spLocks noGrp="1"/>
          </p:cNvSpPr>
          <p:nvPr>
            <p:ph sz="quarter" idx="11"/>
          </p:nvPr>
        </p:nvSpPr>
        <p:spPr>
          <a:xfrm>
            <a:off x="2484438" y="5449888"/>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686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098245"/>
            <a:ext cx="6480000"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440">
                <a:solidFill>
                  <a:schemeClr val="accent6"/>
                </a:solidFill>
              </a:defRPr>
            </a:lvl4pPr>
            <a:lvl5pPr>
              <a:buClr>
                <a:schemeClr val="bg2"/>
              </a:buClr>
              <a:defRPr sz="144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3"/>
          <p:cNvSpPr>
            <a:spLocks noGrp="1"/>
          </p:cNvSpPr>
          <p:nvPr>
            <p:ph sz="quarter" idx="11"/>
          </p:nvPr>
        </p:nvSpPr>
        <p:spPr>
          <a:xfrm>
            <a:off x="2484438" y="5449888"/>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80809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685800" y="1920266"/>
            <a:ext cx="7772400" cy="1225021"/>
          </a:xfrm>
        </p:spPr>
        <p:txBody>
          <a:bodyPr/>
          <a:lstStyle>
            <a:lvl1pPr algn="ctr">
              <a:defRPr sz="3600" baseline="0"/>
            </a:lvl1pPr>
          </a:lstStyle>
          <a:p>
            <a:r>
              <a:rPr lang="sv-SE"/>
              <a:t>Klicka här för att ändra format</a:t>
            </a:r>
            <a:endParaRPr lang="sv-SE" dirty="0"/>
          </a:p>
        </p:txBody>
      </p:sp>
      <p:sp>
        <p:nvSpPr>
          <p:cNvPr id="3" name="Underrubrik 2"/>
          <p:cNvSpPr>
            <a:spLocks noGrp="1"/>
          </p:cNvSpPr>
          <p:nvPr>
            <p:ph type="subTitle" idx="1" hasCustomPrompt="1"/>
          </p:nvPr>
        </p:nvSpPr>
        <p:spPr>
          <a:xfrm>
            <a:off x="1371600" y="3629248"/>
            <a:ext cx="6400800" cy="1460500"/>
          </a:xfrm>
        </p:spPr>
        <p:txBody>
          <a:bodyPr/>
          <a:lstStyle>
            <a:lvl1pPr marL="0" indent="0" algn="ctr">
              <a:spcBef>
                <a:spcPts val="600"/>
              </a:spcBef>
              <a:buNone/>
              <a:defRPr sz="1600" baseline="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a:t>
            </a:r>
            <a:endParaRPr lang="sv-SE" dirty="0"/>
          </a:p>
        </p:txBody>
      </p:sp>
      <p:sp>
        <p:nvSpPr>
          <p:cNvPr id="10" name="Platshållare för text 9"/>
          <p:cNvSpPr>
            <a:spLocks noGrp="1"/>
          </p:cNvSpPr>
          <p:nvPr>
            <p:ph type="body" sz="quarter" idx="10" hasCustomPrompt="1"/>
          </p:nvPr>
        </p:nvSpPr>
        <p:spPr>
          <a:xfrm>
            <a:off x="1763689" y="1476648"/>
            <a:ext cx="5616624" cy="431800"/>
          </a:xfrm>
        </p:spPr>
        <p:txBody>
          <a:bodyPr/>
          <a:lstStyle>
            <a:lvl1pPr marL="0" indent="0" algn="ctr">
              <a:buNone/>
              <a:defRPr sz="2000" b="0" baseline="0">
                <a:solidFill>
                  <a:schemeClr val="tx1">
                    <a:lumMod val="65000"/>
                    <a:lumOff val="35000"/>
                  </a:schemeClr>
                </a:solidFill>
              </a:defRPr>
            </a:lvl1pPr>
          </a:lstStyle>
          <a:p>
            <a:pPr lvl="0"/>
            <a:r>
              <a:rPr lang="sv-SE"/>
              <a:t>Liten rubrik</a:t>
            </a:r>
            <a:endParaRPr lang="sv-SE" dirty="0"/>
          </a:p>
        </p:txBody>
      </p:sp>
    </p:spTree>
    <p:extLst>
      <p:ext uri="{BB962C8B-B14F-4D97-AF65-F5344CB8AC3E}">
        <p14:creationId xmlns:p14="http://schemas.microsoft.com/office/powerpoint/2010/main" val="1457203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098245"/>
            <a:ext cx="6480000"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600">
                <a:solidFill>
                  <a:schemeClr val="accent6"/>
                </a:solidFill>
              </a:defRPr>
            </a:lvl4pPr>
            <a:lvl5pPr>
              <a:buClr>
                <a:schemeClr val="bg2"/>
              </a:buClr>
              <a:defRPr sz="160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3"/>
          <p:cNvSpPr>
            <a:spLocks noGrp="1"/>
          </p:cNvSpPr>
          <p:nvPr>
            <p:ph sz="quarter" idx="11"/>
          </p:nvPr>
        </p:nvSpPr>
        <p:spPr>
          <a:xfrm>
            <a:off x="2484438" y="5449888"/>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540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Rubrik, under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504598"/>
            <a:ext cx="6480000" cy="3528000"/>
          </a:xfrm>
        </p:spPr>
        <p:txBody>
          <a:bodyPr/>
          <a:lstStyle>
            <a:lvl1pPr>
              <a:spcAft>
                <a:spcPts val="400"/>
              </a:spcAft>
              <a:buClr>
                <a:schemeClr val="bg2"/>
              </a:buClr>
              <a:defRPr>
                <a:solidFill>
                  <a:schemeClr val="accent6"/>
                </a:solidFill>
              </a:defRPr>
            </a:lvl1pPr>
            <a:lvl2pPr>
              <a:spcAft>
                <a:spcPts val="400"/>
              </a:spcAft>
              <a:buClr>
                <a:schemeClr val="bg2"/>
              </a:buClr>
              <a:defRPr>
                <a:solidFill>
                  <a:schemeClr val="accent6"/>
                </a:solidFill>
              </a:defRPr>
            </a:lvl2pPr>
            <a:lvl3pPr>
              <a:spcAft>
                <a:spcPts val="400"/>
              </a:spcAft>
              <a:buClr>
                <a:schemeClr val="bg2"/>
              </a:buClr>
              <a:defRPr>
                <a:solidFill>
                  <a:schemeClr val="accent6"/>
                </a:solidFill>
              </a:defRPr>
            </a:lvl3pPr>
            <a:lvl4pPr>
              <a:buClr>
                <a:schemeClr val="bg2"/>
              </a:buClr>
              <a:defRPr sz="1600">
                <a:solidFill>
                  <a:schemeClr val="accent6"/>
                </a:solidFill>
              </a:defRPr>
            </a:lvl4pPr>
            <a:lvl5pPr>
              <a:buClr>
                <a:schemeClr val="bg2"/>
              </a:buClr>
              <a:defRPr sz="160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8424936" cy="360040"/>
          </a:xfrm>
        </p:spPr>
        <p:txBody>
          <a:bodyPr/>
          <a:lstStyle>
            <a:lvl1pPr marL="0" indent="0">
              <a:buNone/>
              <a:defRPr b="1">
                <a:solidFill>
                  <a:schemeClr val="accent6"/>
                </a:solidFill>
              </a:defRPr>
            </a:lvl1pPr>
            <a:lvl2pPr>
              <a:defRPr b="1"/>
            </a:lvl2pPr>
            <a:lvl3pPr>
              <a:defRPr b="1"/>
            </a:lvl3pPr>
            <a:lvl4pPr>
              <a:defRPr sz="1600" b="1"/>
            </a:lvl4pPr>
            <a:lvl5pPr>
              <a:defRPr sz="1600" b="1"/>
            </a:lvl5pPr>
          </a:lstStyle>
          <a:p>
            <a:pPr lvl="0"/>
            <a:r>
              <a:rPr lang="sv-SE" dirty="0"/>
              <a:t>Underrubrik</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81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ubrik &amp;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7416824" cy="360040"/>
          </a:xfrm>
        </p:spPr>
        <p:txBody>
          <a:bodyPr/>
          <a:lstStyle>
            <a:lvl1pPr marL="0" indent="0">
              <a:buNone/>
              <a:defRPr b="1">
                <a:solidFill>
                  <a:schemeClr val="accent6"/>
                </a:solidFill>
              </a:defRPr>
            </a:lvl1pPr>
            <a:lvl2pPr>
              <a:defRPr b="1"/>
            </a:lvl2pPr>
            <a:lvl3pPr>
              <a:defRPr b="1"/>
            </a:lvl3pPr>
            <a:lvl4pPr>
              <a:defRPr sz="1600" b="1"/>
            </a:lvl4pPr>
            <a:lvl5pPr>
              <a:defRPr sz="1600" b="1"/>
            </a:lvl5pPr>
          </a:lstStyle>
          <a:p>
            <a:pPr lvl="0"/>
            <a:r>
              <a:rPr lang="sv-SE" dirty="0"/>
              <a:t>Underrubrik</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302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23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om layout">
    <p:spTree>
      <p:nvGrpSpPr>
        <p:cNvPr id="1" name=""/>
        <p:cNvGrpSpPr/>
        <p:nvPr/>
      </p:nvGrpSpPr>
      <p:grpSpPr>
        <a:xfrm>
          <a:off x="0" y="0"/>
          <a:ext cx="0" cy="0"/>
          <a:chOff x="0" y="0"/>
          <a:chExt cx="0" cy="0"/>
        </a:xfrm>
      </p:grpSpPr>
      <p:cxnSp>
        <p:nvCxnSpPr>
          <p:cNvPr id="3" name="Rak 2"/>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139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ubrik, innehåll och liggande bild">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31" y="1098245"/>
            <a:ext cx="4680519"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600">
                <a:solidFill>
                  <a:schemeClr val="accent6"/>
                </a:solidFill>
              </a:defRPr>
            </a:lvl4pPr>
            <a:lvl5pPr>
              <a:buClr>
                <a:schemeClr val="bg2"/>
              </a:buClr>
              <a:defRPr sz="160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bild 4"/>
          <p:cNvSpPr>
            <a:spLocks noGrp="1"/>
          </p:cNvSpPr>
          <p:nvPr>
            <p:ph type="pic" sz="quarter" idx="11" hasCustomPrompt="1"/>
          </p:nvPr>
        </p:nvSpPr>
        <p:spPr>
          <a:xfrm>
            <a:off x="5163504" y="1213994"/>
            <a:ext cx="3527425" cy="2592313"/>
          </a:xfrm>
        </p:spPr>
        <p:txBody>
          <a:bodyPr/>
          <a:lstStyle>
            <a:lvl1pPr>
              <a:defRPr/>
            </a:lvl1pPr>
          </a:lstStyle>
          <a:p>
            <a:pPr lvl="0"/>
            <a:r>
              <a:rPr lang="sv-SE" noProof="0" dirty="0"/>
              <a:t>Klicka på ikonen för att lägga till en liggande bild</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3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323850" y="1504950"/>
            <a:ext cx="6480175" cy="3584575"/>
          </a:xfrm>
        </p:spPr>
        <p:txBody>
          <a:body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a:lvl1pPr>
          </a:lstStyle>
          <a:p>
            <a:r>
              <a:rPr lang="sv-SE" dirty="0"/>
              <a:t>Rubrik</a:t>
            </a:r>
          </a:p>
        </p:txBody>
      </p:sp>
      <p:sp>
        <p:nvSpPr>
          <p:cNvPr id="5" name="Platshållare för text 7"/>
          <p:cNvSpPr>
            <a:spLocks noGrp="1"/>
          </p:cNvSpPr>
          <p:nvPr>
            <p:ph type="body" sz="quarter" idx="11" hasCustomPrompt="1"/>
          </p:nvPr>
        </p:nvSpPr>
        <p:spPr>
          <a:xfrm>
            <a:off x="323528" y="1095401"/>
            <a:ext cx="8424936" cy="360040"/>
          </a:xfrm>
        </p:spPr>
        <p:txBody>
          <a:bodyPr/>
          <a:lstStyle>
            <a:lvl1pPr marL="0" indent="0">
              <a:buNone/>
              <a:defRPr b="1" spc="-20" baseline="0">
                <a:solidFill>
                  <a:schemeClr val="tx1">
                    <a:lumMod val="90000"/>
                    <a:lumOff val="10000"/>
                  </a:schemeClr>
                </a:solidFill>
              </a:defRPr>
            </a:lvl1pPr>
            <a:lvl2pPr>
              <a:defRPr b="1"/>
            </a:lvl2pPr>
            <a:lvl3pPr>
              <a:defRPr b="1"/>
            </a:lvl3pPr>
            <a:lvl4pPr>
              <a:defRPr sz="1600" b="1"/>
            </a:lvl4pPr>
            <a:lvl5pPr>
              <a:defRPr sz="1600" b="1"/>
            </a:lvl5pPr>
          </a:lstStyle>
          <a:p>
            <a:pPr lvl="0"/>
            <a:r>
              <a:rPr lang="sv-SE" dirty="0"/>
              <a:t>Underrubrik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15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ubrik, innehåll och stående bild">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31" y="1098245"/>
            <a:ext cx="5544615"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600">
                <a:solidFill>
                  <a:schemeClr val="accent6"/>
                </a:solidFill>
              </a:defRPr>
            </a:lvl4pPr>
            <a:lvl5pPr>
              <a:buClr>
                <a:schemeClr val="bg2"/>
              </a:buClr>
              <a:defRPr sz="160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bild 4"/>
          <p:cNvSpPr>
            <a:spLocks noGrp="1"/>
          </p:cNvSpPr>
          <p:nvPr>
            <p:ph type="pic" sz="quarter" idx="11" hasCustomPrompt="1"/>
          </p:nvPr>
        </p:nvSpPr>
        <p:spPr>
          <a:xfrm>
            <a:off x="6027400" y="1213994"/>
            <a:ext cx="2663528" cy="3371701"/>
          </a:xfrm>
        </p:spPr>
        <p:txBody>
          <a:bodyPr/>
          <a:lstStyle>
            <a:lvl1pPr>
              <a:defRPr/>
            </a:lvl1pPr>
          </a:lstStyle>
          <a:p>
            <a:pPr lvl="0"/>
            <a:r>
              <a:rPr lang="sv-SE" noProof="0" dirty="0"/>
              <a:t>Klicka på ikonen för att lägga till en stående bild</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548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or bild och rubrik">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9144000" cy="5256000"/>
          </a:xfrm>
        </p:spPr>
        <p:txBody>
          <a:bodyPr anchor="ctr"/>
          <a:lstStyle>
            <a:lvl1pPr marL="0" marR="0" indent="0" algn="ctr" defTabSz="914400" rtl="0" eaLnBrk="1" fontAlgn="base" latinLnBrk="0" hangingPunct="1">
              <a:lnSpc>
                <a:spcPct val="100000"/>
              </a:lnSpc>
              <a:spcBef>
                <a:spcPct val="20000"/>
              </a:spcBef>
              <a:spcAft>
                <a:spcPct val="20000"/>
              </a:spcAft>
              <a:buClr>
                <a:schemeClr val="accent1"/>
              </a:buClr>
              <a:buSzPct val="120000"/>
              <a:buFontTx/>
              <a:buNone/>
              <a:tabLst/>
              <a:defRPr/>
            </a:lvl1pPr>
          </a:lstStyle>
          <a:p>
            <a:pPr lvl="0"/>
            <a:r>
              <a:rPr lang="sv-SE" noProof="0"/>
              <a:t>Klicka på ikonen för att lägga till en bild</a:t>
            </a:r>
            <a:endParaRPr lang="sv-SE" noProof="0" dirty="0"/>
          </a:p>
        </p:txBody>
      </p:sp>
      <p:sp>
        <p:nvSpPr>
          <p:cNvPr id="2" name="Rubrik 1"/>
          <p:cNvSpPr>
            <a:spLocks noGrp="1"/>
          </p:cNvSpPr>
          <p:nvPr>
            <p:ph type="ctrTitle" hasCustomPrompt="1"/>
          </p:nvPr>
        </p:nvSpPr>
        <p:spPr>
          <a:xfrm>
            <a:off x="1043608" y="3793604"/>
            <a:ext cx="7056784" cy="720080"/>
          </a:xfrm>
          <a:solidFill>
            <a:schemeClr val="bg1">
              <a:alpha val="85000"/>
            </a:schemeClr>
          </a:solidFill>
        </p:spPr>
        <p:txBody>
          <a:bodyPr>
            <a:noAutofit/>
          </a:bodyPr>
          <a:lstStyle>
            <a:lvl1pPr algn="ctr">
              <a:defRPr sz="3200" baseline="0"/>
            </a:lvl1pPr>
          </a:lstStyle>
          <a:p>
            <a:r>
              <a:rPr lang="sv-SE" dirty="0"/>
              <a:t>Rubrik</a:t>
            </a:r>
          </a:p>
        </p:txBody>
      </p:sp>
      <p:sp>
        <p:nvSpPr>
          <p:cNvPr id="9" name="Platshållare för text 8"/>
          <p:cNvSpPr>
            <a:spLocks noGrp="1"/>
          </p:cNvSpPr>
          <p:nvPr>
            <p:ph type="body" sz="quarter" idx="11"/>
          </p:nvPr>
        </p:nvSpPr>
        <p:spPr>
          <a:xfrm>
            <a:off x="1042991" y="4513684"/>
            <a:ext cx="7058025" cy="431800"/>
          </a:xfrm>
          <a:solidFill>
            <a:schemeClr val="bg1">
              <a:alpha val="85000"/>
            </a:schemeClr>
          </a:solidFill>
        </p:spPr>
        <p:txBody>
          <a:bodyPr/>
          <a:lstStyle>
            <a:lvl1pPr marL="0" indent="0" algn="ctr">
              <a:buNone/>
              <a:defRPr sz="1600">
                <a:solidFill>
                  <a:schemeClr val="accent6"/>
                </a:solidFill>
              </a:defRPr>
            </a:lvl1pPr>
            <a:lvl2pPr marL="252000" indent="0" algn="ctr">
              <a:buNone/>
              <a:defRPr/>
            </a:lvl2pPr>
            <a:lvl3pPr marL="5400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lskärmsbild">
    <p:spTree>
      <p:nvGrpSpPr>
        <p:cNvPr id="1" name=""/>
        <p:cNvGrpSpPr/>
        <p:nvPr/>
      </p:nvGrpSpPr>
      <p:grpSpPr>
        <a:xfrm>
          <a:off x="0" y="0"/>
          <a:ext cx="0" cy="0"/>
          <a:chOff x="0" y="0"/>
          <a:chExt cx="0" cy="0"/>
        </a:xfrm>
      </p:grpSpPr>
      <p:sp>
        <p:nvSpPr>
          <p:cNvPr id="3" name="Platshållare för bild 4"/>
          <p:cNvSpPr>
            <a:spLocks noGrp="1"/>
          </p:cNvSpPr>
          <p:nvPr>
            <p:ph type="pic" sz="quarter" idx="10"/>
          </p:nvPr>
        </p:nvSpPr>
        <p:spPr>
          <a:xfrm>
            <a:off x="0" y="0"/>
            <a:ext cx="9144000" cy="5256000"/>
          </a:xfrm>
        </p:spPr>
        <p:txBody>
          <a:bodyPr anchor="ctr"/>
          <a:lstStyle>
            <a:lvl1pPr marL="0" marR="0" indent="0" algn="ctr" defTabSz="914400" rtl="0" eaLnBrk="1" fontAlgn="base" latinLnBrk="0" hangingPunct="1">
              <a:lnSpc>
                <a:spcPct val="100000"/>
              </a:lnSpc>
              <a:spcBef>
                <a:spcPct val="20000"/>
              </a:spcBef>
              <a:spcAft>
                <a:spcPct val="20000"/>
              </a:spcAft>
              <a:buClr>
                <a:schemeClr val="accent1"/>
              </a:buClr>
              <a:buSzPct val="120000"/>
              <a:buFontTx/>
              <a:buNone/>
              <a:tabLst/>
              <a:defRPr/>
            </a:lvl1pPr>
          </a:lstStyle>
          <a:p>
            <a:pPr lvl="0"/>
            <a:r>
              <a:rPr lang="sv-SE" noProof="0"/>
              <a:t>Klicka på ikonen för att lägga till en bild</a:t>
            </a:r>
            <a:endParaRPr lang="sv-SE" noProof="0" dirty="0"/>
          </a:p>
        </p:txBody>
      </p:sp>
      <p:cxnSp>
        <p:nvCxnSpPr>
          <p:cNvPr id="4" name="Rak 3"/>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413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ubrik och 1 bild">
    <p:spTree>
      <p:nvGrpSpPr>
        <p:cNvPr id="1" name=""/>
        <p:cNvGrpSpPr/>
        <p:nvPr/>
      </p:nvGrpSpPr>
      <p:grpSpPr>
        <a:xfrm>
          <a:off x="0" y="0"/>
          <a:ext cx="0" cy="0"/>
          <a:chOff x="0" y="0"/>
          <a:chExt cx="0" cy="0"/>
        </a:xfrm>
      </p:grpSpPr>
      <p:sp>
        <p:nvSpPr>
          <p:cNvPr id="10" name="Platshållare för bild 3"/>
          <p:cNvSpPr>
            <a:spLocks noGrp="1"/>
          </p:cNvSpPr>
          <p:nvPr>
            <p:ph type="pic" sz="quarter" idx="14"/>
          </p:nvPr>
        </p:nvSpPr>
        <p:spPr>
          <a:xfrm>
            <a:off x="431540" y="959415"/>
            <a:ext cx="8280920" cy="3960440"/>
          </a:xfrm>
        </p:spPr>
        <p:txBody>
          <a:bodyPr/>
          <a:lstStyle/>
          <a:p>
            <a:pPr lvl="0"/>
            <a:r>
              <a:rPr lang="sv-SE" noProof="0"/>
              <a:t>Klicka på ikonen för att lägga till en bild</a:t>
            </a:r>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85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 och 2 bilder">
    <p:spTree>
      <p:nvGrpSpPr>
        <p:cNvPr id="1" name=""/>
        <p:cNvGrpSpPr/>
        <p:nvPr/>
      </p:nvGrpSpPr>
      <p:grpSpPr>
        <a:xfrm>
          <a:off x="0" y="0"/>
          <a:ext cx="0" cy="0"/>
          <a:chOff x="0" y="0"/>
          <a:chExt cx="0" cy="0"/>
        </a:xfrm>
      </p:grpSpPr>
      <p:sp>
        <p:nvSpPr>
          <p:cNvPr id="10" name="Platshållare för bild 3"/>
          <p:cNvSpPr>
            <a:spLocks noGrp="1"/>
          </p:cNvSpPr>
          <p:nvPr>
            <p:ph type="pic" sz="quarter" idx="14"/>
          </p:nvPr>
        </p:nvSpPr>
        <p:spPr>
          <a:xfrm>
            <a:off x="4603750" y="1417340"/>
            <a:ext cx="4176000" cy="2989918"/>
          </a:xfrm>
        </p:spPr>
        <p:txBody>
          <a:bodyPr/>
          <a:lstStyle/>
          <a:p>
            <a:pPr lvl="0"/>
            <a:r>
              <a:rPr lang="sv-SE" noProof="0"/>
              <a:t>Klicka på ikonen för att lägga till en bild</a:t>
            </a:r>
            <a:endParaRPr lang="sv-SE" noProof="0" dirty="0"/>
          </a:p>
        </p:txBody>
      </p:sp>
      <p:sp>
        <p:nvSpPr>
          <p:cNvPr id="4" name="Platshållare för bild 3"/>
          <p:cNvSpPr>
            <a:spLocks noGrp="1"/>
          </p:cNvSpPr>
          <p:nvPr>
            <p:ph type="pic" sz="quarter" idx="10"/>
          </p:nvPr>
        </p:nvSpPr>
        <p:spPr>
          <a:xfrm>
            <a:off x="330366" y="1417340"/>
            <a:ext cx="4176000" cy="2989918"/>
          </a:xfrm>
        </p:spPr>
        <p:txBody>
          <a:bodyPr/>
          <a:lstStyle/>
          <a:p>
            <a:pPr lvl="0"/>
            <a:r>
              <a:rPr lang="sv-SE" noProof="0"/>
              <a:t>Klicka på ikonen för att lägga till en bild</a:t>
            </a:r>
            <a:endParaRPr lang="sv-SE" noProof="0" dirty="0"/>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8" name="Rak 7"/>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633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ubrik och 3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27286" y="987762"/>
            <a:ext cx="5256584" cy="3829194"/>
          </a:xfrm>
        </p:spPr>
        <p:txBody>
          <a:bodyPr/>
          <a:lstStyle/>
          <a:p>
            <a:pPr lvl="0"/>
            <a:r>
              <a:rPr lang="sv-SE" noProof="0"/>
              <a:t>Klicka på ikonen för att lägga till en bild</a:t>
            </a:r>
          </a:p>
        </p:txBody>
      </p:sp>
      <p:sp>
        <p:nvSpPr>
          <p:cNvPr id="5" name="Platshållare för bild 3"/>
          <p:cNvSpPr>
            <a:spLocks noGrp="1"/>
          </p:cNvSpPr>
          <p:nvPr>
            <p:ph type="pic" sz="quarter" idx="11"/>
          </p:nvPr>
        </p:nvSpPr>
        <p:spPr>
          <a:xfrm>
            <a:off x="5781766" y="985292"/>
            <a:ext cx="2916000" cy="1866368"/>
          </a:xfrm>
        </p:spPr>
        <p:txBody>
          <a:bodyPr/>
          <a:lstStyle/>
          <a:p>
            <a:pPr lvl="0"/>
            <a:r>
              <a:rPr lang="sv-SE" noProof="0"/>
              <a:t>Klicka på ikonen för att lägga till en bild</a:t>
            </a:r>
            <a:endParaRPr lang="sv-SE" noProof="0" dirty="0"/>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sp>
        <p:nvSpPr>
          <p:cNvPr id="9" name="Platshållare för bild 3"/>
          <p:cNvSpPr>
            <a:spLocks noGrp="1"/>
          </p:cNvSpPr>
          <p:nvPr>
            <p:ph type="pic" sz="quarter" idx="12"/>
          </p:nvPr>
        </p:nvSpPr>
        <p:spPr>
          <a:xfrm>
            <a:off x="5781766" y="2951098"/>
            <a:ext cx="2916000" cy="1866368"/>
          </a:xfrm>
        </p:spPr>
        <p:txBody>
          <a:bodyPr/>
          <a:lstStyle/>
          <a:p>
            <a:pPr lvl="0"/>
            <a:r>
              <a:rPr lang="sv-SE" noProof="0"/>
              <a:t>Klicka på ikonen för att lägga till en bild</a:t>
            </a:r>
            <a:endParaRPr lang="sv-SE" noProof="0" dirty="0"/>
          </a:p>
        </p:txBody>
      </p:sp>
      <p:cxnSp>
        <p:nvCxnSpPr>
          <p:cNvPr id="8" name="Rak 7"/>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684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30707" y="1129308"/>
            <a:ext cx="2772000" cy="3528392"/>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3291976" y="1129311"/>
            <a:ext cx="2556000" cy="1715069"/>
          </a:xfrm>
        </p:spPr>
        <p:txBody>
          <a:bodyPr/>
          <a:lstStyle/>
          <a:p>
            <a:pPr lvl="0"/>
            <a:r>
              <a:rPr lang="sv-SE" noProof="0"/>
              <a:t>Klicka på ikonen för att lägga till en bild</a:t>
            </a:r>
          </a:p>
        </p:txBody>
      </p:sp>
      <p:sp>
        <p:nvSpPr>
          <p:cNvPr id="8" name="Rubrik 1"/>
          <p:cNvSpPr>
            <a:spLocks noGrp="1"/>
          </p:cNvSpPr>
          <p:nvPr>
            <p:ph type="title" hasCustomPrompt="1"/>
          </p:nvPr>
        </p:nvSpPr>
        <p:spPr>
          <a:xfrm>
            <a:off x="323528" y="94258"/>
            <a:ext cx="8460000" cy="952500"/>
          </a:xfrm>
        </p:spPr>
        <p:txBody>
          <a:bodyPr/>
          <a:lstStyle/>
          <a:p>
            <a:r>
              <a:rPr lang="sv-SE" dirty="0"/>
              <a:t>Rubrik</a:t>
            </a:r>
          </a:p>
        </p:txBody>
      </p:sp>
      <p:sp>
        <p:nvSpPr>
          <p:cNvPr id="12" name="Platshållare för bild 3"/>
          <p:cNvSpPr>
            <a:spLocks noGrp="1"/>
          </p:cNvSpPr>
          <p:nvPr>
            <p:ph type="pic" sz="quarter" idx="14"/>
          </p:nvPr>
        </p:nvSpPr>
        <p:spPr>
          <a:xfrm>
            <a:off x="3291976" y="2942211"/>
            <a:ext cx="2556000" cy="1715069"/>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5930874" y="1129308"/>
            <a:ext cx="2772000" cy="3528392"/>
          </a:xfrm>
        </p:spPr>
        <p:txBody>
          <a:bodyPr/>
          <a:lstStyle/>
          <a:p>
            <a:pPr lvl="0"/>
            <a:r>
              <a:rPr lang="sv-SE" noProof="0"/>
              <a:t>Klicka på ikonen för att lägga till en bild</a:t>
            </a:r>
            <a:endParaRPr lang="sv-SE" noProof="0" dirty="0"/>
          </a:p>
        </p:txBody>
      </p:sp>
      <p:cxnSp>
        <p:nvCxnSpPr>
          <p:cNvPr id="10" name="Rak 9"/>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25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ön avsnittsrubrik">
    <p:spTree>
      <p:nvGrpSpPr>
        <p:cNvPr id="1" name=""/>
        <p:cNvGrpSpPr/>
        <p:nvPr/>
      </p:nvGrpSpPr>
      <p:grpSpPr>
        <a:xfrm>
          <a:off x="0" y="0"/>
          <a:ext cx="0" cy="0"/>
          <a:chOff x="0" y="0"/>
          <a:chExt cx="0" cy="0"/>
        </a:xfrm>
      </p:grpSpPr>
      <p:pic>
        <p:nvPicPr>
          <p:cNvPr id="2052" name="Picture 4" descr="I:\Info\Informationsprodukter\- Pågående uppdrag -\Hampus Edström\- Grafisk profil -\Powerpoint-mall\Texturer\Grön.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144000" cy="5256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1"/>
            <a:ext cx="6480274" cy="2230884"/>
          </a:xfrm>
        </p:spPr>
        <p:txBody>
          <a:bodyPr anchor="ctr"/>
          <a:lstStyle>
            <a:lvl1pPr marL="0" marR="0" indent="0" algn="ctr" defTabSz="914400" rtl="0" eaLnBrk="1" fontAlgn="base" latinLnBrk="0" hangingPunct="1">
              <a:lnSpc>
                <a:spcPct val="100000"/>
              </a:lnSpc>
              <a:spcBef>
                <a:spcPct val="20000"/>
              </a:spcBef>
              <a:spcAft>
                <a:spcPct val="20000"/>
              </a:spcAft>
              <a:buClr>
                <a:schemeClr val="bg2"/>
              </a:buClr>
              <a:buSzPct val="120000"/>
              <a:buFontTx/>
              <a:buNone/>
              <a:tabLst/>
              <a:defRPr sz="3200" b="1">
                <a:solidFill>
                  <a:schemeClr val="accent6"/>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856649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osa avsnittsrubrik">
    <p:spTree>
      <p:nvGrpSpPr>
        <p:cNvPr id="1" name=""/>
        <p:cNvGrpSpPr/>
        <p:nvPr/>
      </p:nvGrpSpPr>
      <p:grpSpPr>
        <a:xfrm>
          <a:off x="0" y="0"/>
          <a:ext cx="0" cy="0"/>
          <a:chOff x="0" y="0"/>
          <a:chExt cx="0" cy="0"/>
        </a:xfrm>
      </p:grpSpPr>
      <p:pic>
        <p:nvPicPr>
          <p:cNvPr id="1027" name="Picture 3" descr="I:\Info\Informationsprodukter\- Pågående uppdrag -\Hampus Edström\- Grafisk profil -\Powerpoint-mall\Texturer\Rosa.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2" y="-2"/>
            <a:ext cx="9141958" cy="5256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4"/>
          <p:cNvSpPr>
            <a:spLocks noGrp="1"/>
          </p:cNvSpPr>
          <p:nvPr>
            <p:ph type="body" sz="quarter" idx="10" hasCustomPrompt="1"/>
          </p:nvPr>
        </p:nvSpPr>
        <p:spPr>
          <a:xfrm>
            <a:off x="1331863" y="1417341"/>
            <a:ext cx="6480274" cy="2230884"/>
          </a:xfrm>
        </p:spPr>
        <p:txBody>
          <a:bodyPr anchor="ctr"/>
          <a:lstStyle>
            <a:lvl1pPr marL="0" marR="0" indent="0" algn="ctr" defTabSz="914400" rtl="0" eaLnBrk="1" fontAlgn="base" latinLnBrk="0" hangingPunct="1">
              <a:lnSpc>
                <a:spcPct val="100000"/>
              </a:lnSpc>
              <a:spcBef>
                <a:spcPct val="20000"/>
              </a:spcBef>
              <a:spcAft>
                <a:spcPct val="20000"/>
              </a:spcAft>
              <a:buClr>
                <a:schemeClr val="bg2"/>
              </a:buClr>
              <a:buSzPct val="120000"/>
              <a:buFontTx/>
              <a:buNone/>
              <a:tabLst/>
              <a:defRPr sz="3200" b="1">
                <a:solidFill>
                  <a:schemeClr val="accent6"/>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2860965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and avsnittsrubrik">
    <p:spTree>
      <p:nvGrpSpPr>
        <p:cNvPr id="1" name=""/>
        <p:cNvGrpSpPr/>
        <p:nvPr/>
      </p:nvGrpSpPr>
      <p:grpSpPr>
        <a:xfrm>
          <a:off x="0" y="0"/>
          <a:ext cx="0" cy="0"/>
          <a:chOff x="0" y="0"/>
          <a:chExt cx="0" cy="0"/>
        </a:xfrm>
      </p:grpSpPr>
      <p:pic>
        <p:nvPicPr>
          <p:cNvPr id="3075" name="Picture 3" descr="I:\Info\Informationsprodukter\- Pågående uppdrag -\Hampus Edström\- Grafisk profil -\Powerpoint-mall\Texturer\Sand.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4000" cy="5256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4"/>
          <p:cNvSpPr>
            <a:spLocks noGrp="1"/>
          </p:cNvSpPr>
          <p:nvPr>
            <p:ph type="body" sz="quarter" idx="10" hasCustomPrompt="1"/>
          </p:nvPr>
        </p:nvSpPr>
        <p:spPr>
          <a:xfrm>
            <a:off x="1331863" y="1417341"/>
            <a:ext cx="6480274" cy="2230884"/>
          </a:xfrm>
        </p:spPr>
        <p:txBody>
          <a:bodyPr anchor="ctr"/>
          <a:lstStyle>
            <a:lvl1pPr marL="0" marR="0" indent="0" algn="ctr" defTabSz="914400" rtl="0" eaLnBrk="1" fontAlgn="base" latinLnBrk="0" hangingPunct="1">
              <a:lnSpc>
                <a:spcPct val="100000"/>
              </a:lnSpc>
              <a:spcBef>
                <a:spcPct val="20000"/>
              </a:spcBef>
              <a:spcAft>
                <a:spcPct val="20000"/>
              </a:spcAft>
              <a:buClr>
                <a:schemeClr val="bg2"/>
              </a:buClr>
              <a:buSzPct val="120000"/>
              <a:buFontTx/>
              <a:buNone/>
              <a:tabLst/>
              <a:defRPr sz="3200" b="1">
                <a:solidFill>
                  <a:schemeClr val="accent6"/>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397215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7416824" cy="3600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16000" indent="-216000">
              <a:buNone/>
              <a:defRPr lang="sv-SE" b="1" spc="-20" baseline="0" dirty="0" smtClean="0"/>
            </a:lvl1pPr>
          </a:lstStyle>
          <a:p>
            <a:pPr marL="0" lvl="0" indent="0"/>
            <a:r>
              <a:rPr lang="sv-SE" dirty="0"/>
              <a:t>Underrubrik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8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å avsnittsrubrik">
    <p:spTree>
      <p:nvGrpSpPr>
        <p:cNvPr id="1" name=""/>
        <p:cNvGrpSpPr/>
        <p:nvPr/>
      </p:nvGrpSpPr>
      <p:grpSpPr>
        <a:xfrm>
          <a:off x="0" y="0"/>
          <a:ext cx="0" cy="0"/>
          <a:chOff x="0" y="0"/>
          <a:chExt cx="0" cy="0"/>
        </a:xfrm>
      </p:grpSpPr>
      <p:pic>
        <p:nvPicPr>
          <p:cNvPr id="4098" name="Picture 2" descr="I:\Info\Informationsprodukter\- Pågående uppdrag -\Hampus Edström\- Grafisk profil -\Powerpoint-mall\Texturer\Blå.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256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4"/>
          <p:cNvSpPr>
            <a:spLocks noGrp="1"/>
          </p:cNvSpPr>
          <p:nvPr>
            <p:ph type="body" sz="quarter" idx="10" hasCustomPrompt="1"/>
          </p:nvPr>
        </p:nvSpPr>
        <p:spPr>
          <a:xfrm>
            <a:off x="1331863" y="1417341"/>
            <a:ext cx="6480274" cy="2230884"/>
          </a:xfrm>
        </p:spPr>
        <p:txBody>
          <a:bodyPr anchor="ctr"/>
          <a:lstStyle>
            <a:lvl1pPr marL="0" marR="0" indent="0" algn="ctr" defTabSz="914400" rtl="0" eaLnBrk="1" fontAlgn="base" latinLnBrk="0" hangingPunct="1">
              <a:lnSpc>
                <a:spcPct val="100000"/>
              </a:lnSpc>
              <a:spcBef>
                <a:spcPct val="20000"/>
              </a:spcBef>
              <a:spcAft>
                <a:spcPct val="20000"/>
              </a:spcAft>
              <a:buClr>
                <a:schemeClr val="bg2"/>
              </a:buClr>
              <a:buSzPct val="120000"/>
              <a:buFontTx/>
              <a:buNone/>
              <a:tabLst/>
              <a:defRPr sz="3200" b="1">
                <a:solidFill>
                  <a:schemeClr val="accent6"/>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503287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ul avsnittsrubrik">
    <p:spTree>
      <p:nvGrpSpPr>
        <p:cNvPr id="1" name=""/>
        <p:cNvGrpSpPr/>
        <p:nvPr/>
      </p:nvGrpSpPr>
      <p:grpSpPr>
        <a:xfrm>
          <a:off x="0" y="0"/>
          <a:ext cx="0" cy="0"/>
          <a:chOff x="0" y="0"/>
          <a:chExt cx="0" cy="0"/>
        </a:xfrm>
      </p:grpSpPr>
      <p:pic>
        <p:nvPicPr>
          <p:cNvPr id="5" name="Picture 3" descr="I:\Info\Informationsprodukter\- Pågående uppdrag -\Hampus Edström\- Grafisk profil -\Powerpoint-mall\Texturer\Gul.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56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4"/>
          <p:cNvSpPr>
            <a:spLocks noGrp="1"/>
          </p:cNvSpPr>
          <p:nvPr>
            <p:ph type="body" sz="quarter" idx="10" hasCustomPrompt="1"/>
          </p:nvPr>
        </p:nvSpPr>
        <p:spPr>
          <a:xfrm>
            <a:off x="1331863" y="1417341"/>
            <a:ext cx="6480274" cy="2230884"/>
          </a:xfrm>
        </p:spPr>
        <p:txBody>
          <a:bodyPr anchor="ctr"/>
          <a:lstStyle>
            <a:lvl1pPr marL="0" marR="0" indent="0" algn="ctr" defTabSz="914400" rtl="0" eaLnBrk="1" fontAlgn="base" latinLnBrk="0" hangingPunct="1">
              <a:lnSpc>
                <a:spcPct val="100000"/>
              </a:lnSpc>
              <a:spcBef>
                <a:spcPct val="20000"/>
              </a:spcBef>
              <a:spcAft>
                <a:spcPct val="20000"/>
              </a:spcAft>
              <a:buClr>
                <a:schemeClr val="bg2"/>
              </a:buClr>
              <a:buSzPct val="120000"/>
              <a:buFontTx/>
              <a:buNone/>
              <a:tabLst/>
              <a:defRPr sz="3200" b="1">
                <a:solidFill>
                  <a:schemeClr val="accent6"/>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2843030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Rubrik, under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504598"/>
            <a:ext cx="6480000" cy="3528000"/>
          </a:xfrm>
        </p:spPr>
        <p:txBody>
          <a:bodyPr/>
          <a:lstStyle>
            <a:lvl1pPr>
              <a:spcAft>
                <a:spcPts val="360"/>
              </a:spcAft>
              <a:buClr>
                <a:schemeClr val="bg2"/>
              </a:buClr>
              <a:defRPr>
                <a:solidFill>
                  <a:schemeClr val="accent6"/>
                </a:solidFill>
              </a:defRPr>
            </a:lvl1pPr>
            <a:lvl2pPr>
              <a:spcAft>
                <a:spcPts val="360"/>
              </a:spcAft>
              <a:buClr>
                <a:schemeClr val="bg2"/>
              </a:buClr>
              <a:defRPr>
                <a:solidFill>
                  <a:schemeClr val="accent6"/>
                </a:solidFill>
              </a:defRPr>
            </a:lvl2pPr>
            <a:lvl3pPr>
              <a:spcAft>
                <a:spcPts val="360"/>
              </a:spcAft>
              <a:buClr>
                <a:schemeClr val="bg2"/>
              </a:buClr>
              <a:defRPr>
                <a:solidFill>
                  <a:schemeClr val="accent6"/>
                </a:solidFill>
              </a:defRPr>
            </a:lvl3pPr>
            <a:lvl4pPr>
              <a:buClr>
                <a:schemeClr val="bg2"/>
              </a:buClr>
              <a:defRPr sz="1440">
                <a:solidFill>
                  <a:schemeClr val="accent6"/>
                </a:solidFill>
              </a:defRPr>
            </a:lvl4pPr>
            <a:lvl5pPr>
              <a:buClr>
                <a:schemeClr val="bg2"/>
              </a:buClr>
              <a:defRPr sz="144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8424936" cy="360040"/>
          </a:xfrm>
        </p:spPr>
        <p:txBody>
          <a:bodyPr/>
          <a:lstStyle>
            <a:lvl1pPr marL="0" indent="0">
              <a:buNone/>
              <a:defRPr b="1">
                <a:solidFill>
                  <a:schemeClr val="accent6"/>
                </a:solidFill>
              </a:defRPr>
            </a:lvl1pPr>
            <a:lvl2pPr>
              <a:defRPr b="1"/>
            </a:lvl2pPr>
            <a:lvl3pPr>
              <a:defRPr b="1"/>
            </a:lvl3pPr>
            <a:lvl4pPr>
              <a:defRPr sz="1440" b="1"/>
            </a:lvl4pPr>
            <a:lvl5pPr>
              <a:defRPr sz="1440" b="1"/>
            </a:lvl5pPr>
          </a:lstStyle>
          <a:p>
            <a:pPr lvl="0"/>
            <a:r>
              <a:rPr lang="sv-SE" dirty="0"/>
              <a:t>Underrubrik</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6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8" name="Platshållare för text 7"/>
          <p:cNvSpPr>
            <a:spLocks noGrp="1"/>
          </p:cNvSpPr>
          <p:nvPr>
            <p:ph type="body" sz="quarter" idx="10"/>
          </p:nvPr>
        </p:nvSpPr>
        <p:spPr>
          <a:xfrm>
            <a:off x="323527" y="1098245"/>
            <a:ext cx="6480000" cy="3887788"/>
          </a:xfrm>
        </p:spPr>
        <p:txBody>
          <a:bodyPr/>
          <a:lstStyle>
            <a:lvl1pPr>
              <a:buClr>
                <a:schemeClr val="bg2"/>
              </a:buClr>
              <a:defRPr>
                <a:solidFill>
                  <a:schemeClr val="accent6"/>
                </a:solidFill>
              </a:defRPr>
            </a:lvl1pPr>
            <a:lvl2pPr>
              <a:buClr>
                <a:schemeClr val="bg2"/>
              </a:buClr>
              <a:defRPr>
                <a:solidFill>
                  <a:schemeClr val="accent6"/>
                </a:solidFill>
              </a:defRPr>
            </a:lvl2pPr>
            <a:lvl3pPr>
              <a:buClr>
                <a:schemeClr val="bg2"/>
              </a:buClr>
              <a:defRPr>
                <a:solidFill>
                  <a:schemeClr val="accent6"/>
                </a:solidFill>
              </a:defRPr>
            </a:lvl3pPr>
            <a:lvl4pPr>
              <a:buClr>
                <a:schemeClr val="bg2"/>
              </a:buClr>
              <a:defRPr sz="1440">
                <a:solidFill>
                  <a:schemeClr val="accent6"/>
                </a:solidFill>
              </a:defRPr>
            </a:lvl4pPr>
            <a:lvl5pPr>
              <a:buClr>
                <a:schemeClr val="bg2"/>
              </a:buClr>
              <a:defRPr sz="1440">
                <a:solidFill>
                  <a:schemeClr val="accent6"/>
                </a:solidFill>
              </a:defRPr>
            </a:lvl5p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3"/>
          <p:cNvSpPr>
            <a:spLocks noGrp="1"/>
          </p:cNvSpPr>
          <p:nvPr>
            <p:ph sz="quarter" idx="11"/>
          </p:nvPr>
        </p:nvSpPr>
        <p:spPr>
          <a:xfrm>
            <a:off x="2484438" y="5449888"/>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90013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tor bild och rubrik">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9144000" cy="5256000"/>
          </a:xfrm>
        </p:spPr>
        <p:txBody>
          <a:bodyPr anchor="ctr"/>
          <a:lstStyle>
            <a:lvl1pPr marL="0" marR="0" indent="0" algn="ctr" defTabSz="914400" rtl="0" eaLnBrk="1" fontAlgn="base" latinLnBrk="0" hangingPunct="1">
              <a:lnSpc>
                <a:spcPct val="100000"/>
              </a:lnSpc>
              <a:spcBef>
                <a:spcPct val="20000"/>
              </a:spcBef>
              <a:spcAft>
                <a:spcPct val="20000"/>
              </a:spcAft>
              <a:buClr>
                <a:schemeClr val="accent1"/>
              </a:buClr>
              <a:buSzPct val="120000"/>
              <a:buFontTx/>
              <a:buNone/>
              <a:tabLst/>
              <a:defRPr/>
            </a:lvl1pPr>
          </a:lstStyle>
          <a:p>
            <a:pPr lvl="0"/>
            <a:r>
              <a:rPr lang="sv-SE" noProof="0"/>
              <a:t>Klicka på ikonen för att lägga till en bild</a:t>
            </a:r>
            <a:endParaRPr lang="sv-SE" noProof="0" dirty="0"/>
          </a:p>
        </p:txBody>
      </p:sp>
      <p:sp>
        <p:nvSpPr>
          <p:cNvPr id="2" name="Rubrik 1"/>
          <p:cNvSpPr>
            <a:spLocks noGrp="1"/>
          </p:cNvSpPr>
          <p:nvPr>
            <p:ph type="ctrTitle" hasCustomPrompt="1"/>
          </p:nvPr>
        </p:nvSpPr>
        <p:spPr>
          <a:xfrm>
            <a:off x="1043608" y="3793604"/>
            <a:ext cx="7056784" cy="720080"/>
          </a:xfrm>
          <a:solidFill>
            <a:schemeClr val="bg1">
              <a:alpha val="85000"/>
            </a:schemeClr>
          </a:solidFill>
        </p:spPr>
        <p:txBody>
          <a:bodyPr>
            <a:noAutofit/>
          </a:bodyPr>
          <a:lstStyle>
            <a:lvl1pPr algn="ctr">
              <a:defRPr sz="3200" baseline="0"/>
            </a:lvl1pPr>
          </a:lstStyle>
          <a:p>
            <a:r>
              <a:rPr lang="sv-SE" dirty="0"/>
              <a:t>Rubrik</a:t>
            </a:r>
          </a:p>
        </p:txBody>
      </p:sp>
      <p:sp>
        <p:nvSpPr>
          <p:cNvPr id="9" name="Platshållare för text 8"/>
          <p:cNvSpPr>
            <a:spLocks noGrp="1"/>
          </p:cNvSpPr>
          <p:nvPr>
            <p:ph type="body" sz="quarter" idx="11"/>
          </p:nvPr>
        </p:nvSpPr>
        <p:spPr>
          <a:xfrm>
            <a:off x="1042991" y="4513684"/>
            <a:ext cx="7058025" cy="431800"/>
          </a:xfrm>
          <a:solidFill>
            <a:schemeClr val="bg1">
              <a:alpha val="85000"/>
            </a:schemeClr>
          </a:solidFill>
        </p:spPr>
        <p:txBody>
          <a:bodyPr/>
          <a:lstStyle>
            <a:lvl1pPr marL="0" indent="0" algn="ctr">
              <a:buNone/>
              <a:defRPr sz="1600">
                <a:solidFill>
                  <a:schemeClr val="accent6"/>
                </a:solidFill>
              </a:defRPr>
            </a:lvl1pPr>
            <a:lvl2pPr marL="252000" indent="0" algn="ctr">
              <a:buNone/>
              <a:defRPr/>
            </a:lvl2pPr>
            <a:lvl3pPr marL="540000" indent="0" algn="ctr">
              <a:buNone/>
              <a:defRPr/>
            </a:lvl3pPr>
            <a:lvl4pPr marL="1371600" indent="0" algn="ctr">
              <a:buNone/>
              <a:defRPr/>
            </a:lvl4pPr>
            <a:lvl5pPr marL="1828800" indent="0" algn="ctr">
              <a:buNone/>
              <a:defRPr/>
            </a:lvl5pPr>
          </a:lstStyle>
          <a:p>
            <a:pPr lvl="0"/>
            <a:r>
              <a:rPr lang="sv-SE"/>
              <a:t>Klicka här för att ändra format på bakgrundstexten</a:t>
            </a:r>
          </a:p>
        </p:txBody>
      </p:sp>
      <p:cxnSp>
        <p:nvCxnSpPr>
          <p:cNvPr id="6" name="Rak 5"/>
          <p:cNvCxnSpPr/>
          <p:nvPr userDrawn="1"/>
        </p:nvCxnSpPr>
        <p:spPr>
          <a:xfrm>
            <a:off x="0" y="525281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6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43433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685800" y="2064528"/>
            <a:ext cx="7772400" cy="1225021"/>
          </a:xfrm>
        </p:spPr>
        <p:txBody>
          <a:bodyPr/>
          <a:lstStyle>
            <a:lvl1pPr algn="ctr">
              <a:defRPr sz="3240" baseline="0"/>
            </a:lvl1pPr>
          </a:lstStyle>
          <a:p>
            <a:r>
              <a:rPr lang="sv-SE"/>
              <a:t>Klicka här för att ändra format</a:t>
            </a:r>
            <a:endParaRPr lang="sv-SE" dirty="0"/>
          </a:p>
        </p:txBody>
      </p:sp>
      <p:sp>
        <p:nvSpPr>
          <p:cNvPr id="3" name="Underrubrik 2"/>
          <p:cNvSpPr>
            <a:spLocks noGrp="1"/>
          </p:cNvSpPr>
          <p:nvPr>
            <p:ph type="subTitle" idx="1" hasCustomPrompt="1"/>
          </p:nvPr>
        </p:nvSpPr>
        <p:spPr>
          <a:xfrm>
            <a:off x="1371600" y="3505572"/>
            <a:ext cx="6400800" cy="1460500"/>
          </a:xfrm>
        </p:spPr>
        <p:txBody>
          <a:bodyPr/>
          <a:lstStyle>
            <a:lvl1pPr marL="0" indent="0" algn="ctr">
              <a:spcBef>
                <a:spcPts val="540"/>
              </a:spcBef>
              <a:buNone/>
              <a:defRPr sz="1440" spc="0" baseline="0">
                <a:solidFill>
                  <a:schemeClr val="tx1">
                    <a:lumMod val="65000"/>
                    <a:lumOff val="35000"/>
                  </a:schemeClr>
                </a:solidFill>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sv-SE"/>
              <a:t>Underrubrik</a:t>
            </a:r>
            <a:endParaRPr lang="sv-SE" dirty="0"/>
          </a:p>
        </p:txBody>
      </p:sp>
      <p:sp>
        <p:nvSpPr>
          <p:cNvPr id="10" name="Platshållare för text 9"/>
          <p:cNvSpPr>
            <a:spLocks noGrp="1"/>
          </p:cNvSpPr>
          <p:nvPr>
            <p:ph type="body" sz="quarter" idx="10" hasCustomPrompt="1"/>
          </p:nvPr>
        </p:nvSpPr>
        <p:spPr>
          <a:xfrm>
            <a:off x="1763689" y="1476648"/>
            <a:ext cx="5616624" cy="431800"/>
          </a:xfrm>
        </p:spPr>
        <p:txBody>
          <a:bodyPr/>
          <a:lstStyle>
            <a:lvl1pPr marL="0" indent="0" algn="ctr">
              <a:buNone/>
              <a:defRPr sz="1800" b="0" spc="0" baseline="0">
                <a:solidFill>
                  <a:schemeClr val="tx1">
                    <a:lumMod val="65000"/>
                    <a:lumOff val="35000"/>
                  </a:schemeClr>
                </a:solidFill>
              </a:defRPr>
            </a:lvl1pPr>
          </a:lstStyle>
          <a:p>
            <a:pPr lvl="0"/>
            <a:r>
              <a:rPr lang="sv-SE"/>
              <a:t>Liten rubrik</a:t>
            </a:r>
            <a:endParaRPr lang="sv-SE" dirty="0"/>
          </a:p>
        </p:txBody>
      </p:sp>
    </p:spTree>
    <p:extLst>
      <p:ext uri="{BB962C8B-B14F-4D97-AF65-F5344CB8AC3E}">
        <p14:creationId xmlns:p14="http://schemas.microsoft.com/office/powerpoint/2010/main" val="3121242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28508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id="{5AB4EBF9-5C4C-DF4D-A473-31FEE85CBA4B}"/>
              </a:ext>
            </a:extLst>
          </p:cNvPr>
          <p:cNvSpPr>
            <a:spLocks noGrp="1"/>
          </p:cNvSpPr>
          <p:nvPr>
            <p:ph type="body" sz="quarter" idx="14" hasCustomPrompt="1"/>
          </p:nvPr>
        </p:nvSpPr>
        <p:spPr>
          <a:xfrm>
            <a:off x="456087" y="1615343"/>
            <a:ext cx="4679950" cy="3401948"/>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id="{44A260B7-EA5D-0247-8A30-47821A2683EA}"/>
              </a:ext>
            </a:extLst>
          </p:cNvPr>
          <p:cNvSpPr>
            <a:spLocks noGrp="1"/>
          </p:cNvSpPr>
          <p:nvPr>
            <p:ph sz="quarter" idx="12" hasCustomPrompt="1"/>
          </p:nvPr>
        </p:nvSpPr>
        <p:spPr>
          <a:xfrm>
            <a:off x="5435984" y="1668977"/>
            <a:ext cx="3256854" cy="2592387"/>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id="{29282C17-0959-D14F-8DBE-B5789E9CAC79}"/>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id="{DF3B1A68-7188-0E41-9576-1D14C4EABD95}"/>
              </a:ext>
            </a:extLst>
          </p:cNvPr>
          <p:cNvSpPr>
            <a:spLocks noGrp="1"/>
          </p:cNvSpPr>
          <p:nvPr>
            <p:ph type="body" sz="quarter" idx="15" hasCustomPrompt="1"/>
          </p:nvPr>
        </p:nvSpPr>
        <p:spPr>
          <a:xfrm>
            <a:off x="455951" y="1129668"/>
            <a:ext cx="8220195" cy="432106"/>
          </a:xfrm>
        </p:spPr>
        <p:txBody>
          <a:bodyPr/>
          <a:lstStyle>
            <a:lvl1pPr marL="0" indent="0">
              <a:buFontTx/>
              <a:buNone/>
              <a:defRPr sz="2099" b="1"/>
            </a:lvl1pPr>
          </a:lstStyle>
          <a:p>
            <a:r>
              <a:rPr lang="sv-SE" dirty="0"/>
              <a:t>Underrubrik</a:t>
            </a:r>
          </a:p>
        </p:txBody>
      </p:sp>
    </p:spTree>
    <p:extLst>
      <p:ext uri="{BB962C8B-B14F-4D97-AF65-F5344CB8AC3E}">
        <p14:creationId xmlns:p14="http://schemas.microsoft.com/office/powerpoint/2010/main" val="2268016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685800" y="2064527"/>
            <a:ext cx="7772400" cy="1225021"/>
          </a:xfrm>
        </p:spPr>
        <p:txBody>
          <a:bodyPr/>
          <a:lstStyle>
            <a:lvl1pPr algn="ctr">
              <a:defRPr sz="3600" baseline="0"/>
            </a:lvl1pPr>
          </a:lstStyle>
          <a:p>
            <a:r>
              <a:rPr lang="sv-SE"/>
              <a:t>Klicka här för att ändra format</a:t>
            </a:r>
            <a:endParaRPr lang="sv-SE" dirty="0"/>
          </a:p>
        </p:txBody>
      </p:sp>
      <p:sp>
        <p:nvSpPr>
          <p:cNvPr id="3" name="Underrubrik 2"/>
          <p:cNvSpPr>
            <a:spLocks noGrp="1"/>
          </p:cNvSpPr>
          <p:nvPr>
            <p:ph type="subTitle" idx="1" hasCustomPrompt="1"/>
          </p:nvPr>
        </p:nvSpPr>
        <p:spPr>
          <a:xfrm>
            <a:off x="1371600" y="3505572"/>
            <a:ext cx="6400800" cy="1460500"/>
          </a:xfrm>
        </p:spPr>
        <p:txBody>
          <a:bodyPr/>
          <a:lstStyle>
            <a:lvl1pPr marL="0" indent="0" algn="ctr">
              <a:spcBef>
                <a:spcPts val="600"/>
              </a:spcBef>
              <a:buNone/>
              <a:defRPr sz="1600" spc="0" baseline="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a:t>
            </a:r>
            <a:endParaRPr lang="sv-SE" dirty="0"/>
          </a:p>
        </p:txBody>
      </p:sp>
      <p:sp>
        <p:nvSpPr>
          <p:cNvPr id="10" name="Platshållare för text 9"/>
          <p:cNvSpPr>
            <a:spLocks noGrp="1"/>
          </p:cNvSpPr>
          <p:nvPr>
            <p:ph type="body" sz="quarter" idx="10" hasCustomPrompt="1"/>
          </p:nvPr>
        </p:nvSpPr>
        <p:spPr>
          <a:xfrm>
            <a:off x="1763689" y="1476648"/>
            <a:ext cx="5616624" cy="431800"/>
          </a:xfrm>
        </p:spPr>
        <p:txBody>
          <a:bodyPr/>
          <a:lstStyle>
            <a:lvl1pPr marL="0" indent="0" algn="ctr">
              <a:buNone/>
              <a:defRPr sz="2000" b="0" spc="0" baseline="0">
                <a:solidFill>
                  <a:schemeClr val="tx1">
                    <a:lumMod val="65000"/>
                    <a:lumOff val="35000"/>
                  </a:schemeClr>
                </a:solidFill>
              </a:defRPr>
            </a:lvl1pPr>
          </a:lstStyle>
          <a:p>
            <a:pPr lvl="0"/>
            <a:r>
              <a:rPr lang="sv-SE"/>
              <a:t>Liten rubrik</a:t>
            </a:r>
            <a:endParaRPr lang="sv-SE" dirty="0"/>
          </a:p>
        </p:txBody>
      </p:sp>
    </p:spTree>
    <p:extLst>
      <p:ext uri="{BB962C8B-B14F-4D97-AF65-F5344CB8AC3E}">
        <p14:creationId xmlns:p14="http://schemas.microsoft.com/office/powerpoint/2010/main" val="307757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text 6"/>
          <p:cNvSpPr>
            <a:spLocks noGrp="1"/>
          </p:cNvSpPr>
          <p:nvPr>
            <p:ph type="body" sz="quarter" idx="12"/>
          </p:nvPr>
        </p:nvSpPr>
        <p:spPr>
          <a:xfrm>
            <a:off x="323850" y="1098550"/>
            <a:ext cx="6480175" cy="3919538"/>
          </a:xfrm>
        </p:spPr>
        <p:txBody>
          <a:body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baseline="0"/>
            </a:lvl1p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982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323850" y="1504950"/>
            <a:ext cx="6480175" cy="3584575"/>
          </a:xfrm>
        </p:spPr>
        <p:txBody>
          <a:bodyPr/>
          <a:lstStyle/>
          <a:p>
            <a:pPr lvl="0"/>
            <a:r>
              <a:rPr lang="sv-SE"/>
              <a:t>Klicka här för att ändra format på bakgrundstexten</a:t>
            </a:r>
          </a:p>
          <a:p>
            <a:pPr lvl="1"/>
            <a:r>
              <a:rPr lang="sv-SE"/>
              <a:t>Nivå två</a:t>
            </a:r>
          </a:p>
          <a:p>
            <a:pPr lvl="2"/>
            <a:r>
              <a:rPr lang="sv-SE"/>
              <a:t>Nivå tre</a:t>
            </a:r>
          </a:p>
        </p:txBody>
      </p:sp>
      <p:sp>
        <p:nvSpPr>
          <p:cNvPr id="2" name="Rubrik 1"/>
          <p:cNvSpPr>
            <a:spLocks noGrp="1"/>
          </p:cNvSpPr>
          <p:nvPr>
            <p:ph type="title" hasCustomPrompt="1"/>
          </p:nvPr>
        </p:nvSpPr>
        <p:spPr>
          <a:xfrm>
            <a:off x="323528" y="93028"/>
            <a:ext cx="8460000" cy="952500"/>
          </a:xfrm>
        </p:spPr>
        <p:txBody>
          <a:bodyPr/>
          <a:lstStyle>
            <a:lvl1pPr>
              <a:defRPr/>
            </a:lvl1pPr>
          </a:lstStyle>
          <a:p>
            <a:r>
              <a:rPr lang="sv-SE" dirty="0"/>
              <a:t>Rubrik</a:t>
            </a:r>
          </a:p>
        </p:txBody>
      </p:sp>
      <p:sp>
        <p:nvSpPr>
          <p:cNvPr id="5" name="Platshållare för text 7"/>
          <p:cNvSpPr>
            <a:spLocks noGrp="1"/>
          </p:cNvSpPr>
          <p:nvPr>
            <p:ph type="body" sz="quarter" idx="11" hasCustomPrompt="1"/>
          </p:nvPr>
        </p:nvSpPr>
        <p:spPr>
          <a:xfrm>
            <a:off x="323528" y="1095401"/>
            <a:ext cx="8424936" cy="360040"/>
          </a:xfrm>
        </p:spPr>
        <p:txBody>
          <a:bodyPr/>
          <a:lstStyle>
            <a:lvl1pPr marL="0" indent="0">
              <a:buNone/>
              <a:defRPr b="1" spc="-20" baseline="0">
                <a:solidFill>
                  <a:schemeClr val="tx1">
                    <a:lumMod val="90000"/>
                    <a:lumOff val="10000"/>
                  </a:schemeClr>
                </a:solidFill>
              </a:defRPr>
            </a:lvl1pPr>
            <a:lvl2pPr>
              <a:defRPr b="1"/>
            </a:lvl2pPr>
            <a:lvl3pPr>
              <a:defRPr b="1"/>
            </a:lvl3pPr>
            <a:lvl4pPr>
              <a:defRPr sz="1600" b="1"/>
            </a:lvl4pPr>
            <a:lvl5pPr>
              <a:defRPr sz="1600" b="1"/>
            </a:lvl5pPr>
          </a:lstStyle>
          <a:p>
            <a:pPr lvl="0"/>
            <a:r>
              <a:rPr lang="sv-SE" dirty="0"/>
              <a:t>Underrubrik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79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sp>
        <p:nvSpPr>
          <p:cNvPr id="5" name="Platshållare för text 7"/>
          <p:cNvSpPr>
            <a:spLocks noGrp="1"/>
          </p:cNvSpPr>
          <p:nvPr>
            <p:ph type="body" sz="quarter" idx="11" hasCustomPrompt="1"/>
          </p:nvPr>
        </p:nvSpPr>
        <p:spPr>
          <a:xfrm>
            <a:off x="323528" y="1095401"/>
            <a:ext cx="7416824" cy="36004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16000" indent="-216000">
              <a:buNone/>
              <a:defRPr lang="sv-SE" b="1" spc="-20" baseline="0" dirty="0" smtClean="0"/>
            </a:lvl1pPr>
          </a:lstStyle>
          <a:p>
            <a:pPr marL="0" lvl="0" indent="0"/>
            <a:r>
              <a:rPr lang="sv-SE" dirty="0"/>
              <a:t>Underrubrik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185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295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3" name="Rak 2"/>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79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23850" y="1098550"/>
            <a:ext cx="4679950" cy="3919538"/>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5165735" y="1213386"/>
            <a:ext cx="3527425" cy="2592387"/>
          </a:xfrm>
        </p:spPr>
        <p:txBody>
          <a:bodyPr/>
          <a:lstStyle>
            <a:lvl1pPr>
              <a:defRPr/>
            </a:lvl1pPr>
          </a:lstStyle>
          <a:p>
            <a:pPr lvl="0"/>
            <a:r>
              <a:rPr lang="sv-SE" noProof="0" dirty="0"/>
              <a:t>Klicka på en ikon för att lägga till liggande bildmaterial</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69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23850" y="1098550"/>
            <a:ext cx="5543550" cy="3919538"/>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6027738" y="1214438"/>
            <a:ext cx="2663825" cy="3371850"/>
          </a:xfrm>
        </p:spPr>
        <p:txBody>
          <a:bodyPr/>
          <a:lstStyle>
            <a:lvl1pPr>
              <a:defRPr/>
            </a:lvl1pPr>
          </a:lstStyle>
          <a:p>
            <a:pPr lvl="0"/>
            <a:r>
              <a:rPr lang="sv-SE" noProof="0" dirty="0"/>
              <a:t>Klicka på en ikon för att lägga till stående bildmaterial</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903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p:cNvSpPr>
            <a:spLocks noGrp="1"/>
          </p:cNvSpPr>
          <p:nvPr>
            <p:ph type="pic" sz="quarter" idx="12"/>
          </p:nvPr>
        </p:nvSpPr>
        <p:spPr>
          <a:xfrm>
            <a:off x="-1588" y="0"/>
            <a:ext cx="9144001" cy="5291138"/>
          </a:xfrm>
        </p:spPr>
        <p:txBody>
          <a:bodyPr/>
          <a:lstStyle>
            <a:lvl1pPr marL="0" marR="0" indent="0" algn="l" defTabSz="914400" rtl="0" eaLnBrk="1" fontAlgn="base" latinLnBrk="0" hangingPunct="1">
              <a:lnSpc>
                <a:spcPct val="100000"/>
              </a:lnSpc>
              <a:spcBef>
                <a:spcPts val="800"/>
              </a:spcBef>
              <a:spcAft>
                <a:spcPts val="300"/>
              </a:spcAft>
              <a:buClr>
                <a:srgbClr val="52A259"/>
              </a:buClr>
              <a:buSzPct val="120000"/>
              <a:buFontTx/>
              <a:buNone/>
              <a:tabLst/>
              <a:defRPr/>
            </a:lvl1pPr>
          </a:lstStyle>
          <a:p>
            <a:pPr marL="216000" marR="0" lvl="0" indent="-216000" algn="l" defTabSz="914400" rtl="0" eaLnBrk="1" fontAlgn="base" latinLnBrk="0" hangingPunct="1">
              <a:lnSpc>
                <a:spcPct val="100000"/>
              </a:lnSpc>
              <a:spcBef>
                <a:spcPts val="800"/>
              </a:spcBef>
              <a:spcAft>
                <a:spcPts val="300"/>
              </a:spcAft>
              <a:buClr>
                <a:srgbClr val="52A259"/>
              </a:buClr>
              <a:buSzPct val="120000"/>
              <a:buFontTx/>
              <a:buChar char="•"/>
              <a:tabLst/>
              <a:defRPr/>
            </a:pPr>
            <a:r>
              <a:rPr kumimoji="0" lang="sv-SE" sz="2000"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000"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p:cNvSpPr>
            <a:spLocks noGrp="1"/>
          </p:cNvSpPr>
          <p:nvPr>
            <p:ph type="ctrTitle" hasCustomPrompt="1"/>
          </p:nvPr>
        </p:nvSpPr>
        <p:spPr>
          <a:xfrm>
            <a:off x="-803" y="4111023"/>
            <a:ext cx="9144000" cy="661308"/>
          </a:xfrm>
          <a:solidFill>
            <a:schemeClr val="bg1">
              <a:alpha val="85000"/>
            </a:schemeClr>
          </a:solidFill>
        </p:spPr>
        <p:txBody>
          <a:bodyPr tIns="108000" bIns="108000">
            <a:spAutoFit/>
          </a:bodyPr>
          <a:lstStyle>
            <a:lvl1pPr algn="ctr">
              <a:defRPr sz="3200" baseline="0">
                <a:solidFill>
                  <a:schemeClr val="tx1">
                    <a:lumMod val="90000"/>
                    <a:lumOff val="10000"/>
                  </a:schemeClr>
                </a:solidFill>
              </a:defRPr>
            </a:lvl1p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84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p:cNvSpPr>
            <a:spLocks noGrp="1"/>
          </p:cNvSpPr>
          <p:nvPr>
            <p:ph type="pic" sz="quarter" idx="12"/>
          </p:nvPr>
        </p:nvSpPr>
        <p:spPr>
          <a:xfrm>
            <a:off x="0" y="0"/>
            <a:ext cx="9144000" cy="5291138"/>
          </a:xfrm>
        </p:spPr>
        <p:txBody>
          <a:bodyPr bIns="432000" anchor="b"/>
          <a:lstStyle>
            <a:lvl1pPr marL="0" indent="0" algn="ctr">
              <a:buNone/>
              <a:defRPr/>
            </a:lvl1pPr>
          </a:lstStyle>
          <a:p>
            <a:r>
              <a:rPr lang="sv-SE"/>
              <a:t>Klicka på ikonen för att lägga till en bild</a:t>
            </a:r>
            <a:endParaRPr lang="sv-SE" dirty="0"/>
          </a:p>
        </p:txBody>
      </p:sp>
      <p:cxnSp>
        <p:nvCxnSpPr>
          <p:cNvPr id="4" name="Rak 3"/>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953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p:cNvSpPr>
            <a:spLocks noGrp="1"/>
          </p:cNvSpPr>
          <p:nvPr>
            <p:ph sz="quarter" idx="15" hasCustomPrompt="1"/>
          </p:nvPr>
        </p:nvSpPr>
        <p:spPr>
          <a:xfrm>
            <a:off x="611560" y="1056927"/>
            <a:ext cx="7920880" cy="4104829"/>
          </a:xfrm>
        </p:spPr>
        <p:txBody>
          <a:bodyPr/>
          <a:lstStyle>
            <a:lvl1pPr>
              <a:defRPr/>
            </a:lvl1pPr>
          </a:lstStyle>
          <a:p>
            <a:pPr lvl="0"/>
            <a:r>
              <a:rPr lang="sv-SE" noProof="0" dirty="0"/>
              <a:t>Klicka på en ikon för att lägga till bildmaterial</a:t>
            </a:r>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5" name="Rak 4"/>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44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3" name="Rak 2"/>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430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sp>
        <p:nvSpPr>
          <p:cNvPr id="11" name="Platshållare för innehåll 5"/>
          <p:cNvSpPr>
            <a:spLocks noGrp="1"/>
          </p:cNvSpPr>
          <p:nvPr>
            <p:ph sz="quarter" idx="16" hasCustomPrompt="1"/>
          </p:nvPr>
        </p:nvSpPr>
        <p:spPr>
          <a:xfrm>
            <a:off x="4603750" y="1417638"/>
            <a:ext cx="4183063" cy="2989262"/>
          </a:xfrm>
        </p:spPr>
        <p:txBody>
          <a:bodyPr/>
          <a:lstStyle/>
          <a:p>
            <a:pPr lvl="0"/>
            <a:r>
              <a:rPr lang="sv-SE" noProof="0" dirty="0"/>
              <a:t>Klicka på en ikon för att lägga till bildmaterial</a:t>
            </a:r>
          </a:p>
        </p:txBody>
      </p:sp>
      <p:sp>
        <p:nvSpPr>
          <p:cNvPr id="6" name="Platshållare för innehåll 5"/>
          <p:cNvSpPr>
            <a:spLocks noGrp="1"/>
          </p:cNvSpPr>
          <p:nvPr>
            <p:ph sz="quarter" idx="15" hasCustomPrompt="1"/>
          </p:nvPr>
        </p:nvSpPr>
        <p:spPr>
          <a:xfrm>
            <a:off x="323850" y="1417638"/>
            <a:ext cx="4183063" cy="2989262"/>
          </a:xfrm>
        </p:spPr>
        <p:txBody>
          <a:bodyPr/>
          <a:lstStyle/>
          <a:p>
            <a:pPr lvl="0"/>
            <a:r>
              <a:rPr lang="sv-SE" noProof="0" dirty="0"/>
              <a:t>Klicka på en ikon för att lägga till bildmaterial</a:t>
            </a:r>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cxnSp>
        <p:nvCxnSpPr>
          <p:cNvPr id="8" name="Rak 7"/>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59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p:cNvSpPr>
            <a:spLocks noGrp="1"/>
          </p:cNvSpPr>
          <p:nvPr>
            <p:ph sz="quarter" idx="14" hasCustomPrompt="1"/>
          </p:nvPr>
        </p:nvSpPr>
        <p:spPr>
          <a:xfrm>
            <a:off x="323528" y="1114104"/>
            <a:ext cx="5372476" cy="3975644"/>
          </a:xfrm>
        </p:spPr>
        <p:txBody>
          <a:bodyPr/>
          <a:lstStyle/>
          <a:p>
            <a:pPr lvl="0"/>
            <a:r>
              <a:rPr lang="sv-SE" noProof="0" dirty="0"/>
              <a:t>Klicka på en ikon för att lägga till bildmaterial</a:t>
            </a:r>
          </a:p>
        </p:txBody>
      </p:sp>
      <p:sp>
        <p:nvSpPr>
          <p:cNvPr id="5" name="Platshållare för bild 3"/>
          <p:cNvSpPr>
            <a:spLocks noGrp="1"/>
          </p:cNvSpPr>
          <p:nvPr>
            <p:ph type="pic" sz="quarter" idx="11"/>
          </p:nvPr>
        </p:nvSpPr>
        <p:spPr>
          <a:xfrm>
            <a:off x="5781766" y="1113558"/>
            <a:ext cx="3001762" cy="1938376"/>
          </a:xfrm>
        </p:spPr>
        <p:txBody>
          <a:bodyPr/>
          <a:lstStyle/>
          <a:p>
            <a:pPr lvl="0"/>
            <a:r>
              <a:rPr lang="sv-SE" noProof="0"/>
              <a:t>Klicka på ikonen för att lägga till en bild</a:t>
            </a:r>
            <a:endParaRPr lang="sv-SE" noProof="0" dirty="0"/>
          </a:p>
        </p:txBody>
      </p:sp>
      <p:sp>
        <p:nvSpPr>
          <p:cNvPr id="7" name="Rubrik 1"/>
          <p:cNvSpPr>
            <a:spLocks noGrp="1"/>
          </p:cNvSpPr>
          <p:nvPr>
            <p:ph type="title" hasCustomPrompt="1"/>
          </p:nvPr>
        </p:nvSpPr>
        <p:spPr>
          <a:xfrm>
            <a:off x="323528" y="94258"/>
            <a:ext cx="8460000" cy="952500"/>
          </a:xfrm>
        </p:spPr>
        <p:txBody>
          <a:bodyPr/>
          <a:lstStyle/>
          <a:p>
            <a:r>
              <a:rPr lang="sv-SE" dirty="0"/>
              <a:t>Rubrik</a:t>
            </a:r>
          </a:p>
        </p:txBody>
      </p:sp>
      <p:sp>
        <p:nvSpPr>
          <p:cNvPr id="9" name="Platshållare för bild 3"/>
          <p:cNvSpPr>
            <a:spLocks noGrp="1"/>
          </p:cNvSpPr>
          <p:nvPr>
            <p:ph type="pic" sz="quarter" idx="12"/>
          </p:nvPr>
        </p:nvSpPr>
        <p:spPr>
          <a:xfrm>
            <a:off x="5781766" y="3151372"/>
            <a:ext cx="3001762" cy="1938376"/>
          </a:xfrm>
        </p:spPr>
        <p:txBody>
          <a:bodyPr/>
          <a:lstStyle/>
          <a:p>
            <a:pPr lvl="0"/>
            <a:r>
              <a:rPr lang="sv-SE" noProof="0"/>
              <a:t>Klicka på ikonen för att lägga till en bild</a:t>
            </a:r>
            <a:endParaRPr lang="sv-SE" noProof="0" dirty="0"/>
          </a:p>
        </p:txBody>
      </p:sp>
      <p:cxnSp>
        <p:nvCxnSpPr>
          <p:cNvPr id="8" name="Rak 7"/>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61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30707" y="1129308"/>
            <a:ext cx="2772000" cy="3528392"/>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3291976" y="1129308"/>
            <a:ext cx="2556000" cy="1715069"/>
          </a:xfrm>
        </p:spPr>
        <p:txBody>
          <a:bodyPr/>
          <a:lstStyle/>
          <a:p>
            <a:pPr lvl="0"/>
            <a:r>
              <a:rPr lang="sv-SE" noProof="0"/>
              <a:t>Klicka på ikonen för att lägga till en bild</a:t>
            </a:r>
          </a:p>
        </p:txBody>
      </p:sp>
      <p:sp>
        <p:nvSpPr>
          <p:cNvPr id="8" name="Rubrik 1"/>
          <p:cNvSpPr>
            <a:spLocks noGrp="1"/>
          </p:cNvSpPr>
          <p:nvPr>
            <p:ph type="title" hasCustomPrompt="1"/>
          </p:nvPr>
        </p:nvSpPr>
        <p:spPr>
          <a:xfrm>
            <a:off x="323528" y="94258"/>
            <a:ext cx="8460000" cy="952500"/>
          </a:xfrm>
        </p:spPr>
        <p:txBody>
          <a:bodyPr/>
          <a:lstStyle/>
          <a:p>
            <a:r>
              <a:rPr lang="sv-SE" dirty="0"/>
              <a:t>Rubrik</a:t>
            </a:r>
          </a:p>
        </p:txBody>
      </p:sp>
      <p:sp>
        <p:nvSpPr>
          <p:cNvPr id="12" name="Platshållare för bild 3"/>
          <p:cNvSpPr>
            <a:spLocks noGrp="1"/>
          </p:cNvSpPr>
          <p:nvPr>
            <p:ph type="pic" sz="quarter" idx="14"/>
          </p:nvPr>
        </p:nvSpPr>
        <p:spPr>
          <a:xfrm>
            <a:off x="3291976" y="2942208"/>
            <a:ext cx="2556000" cy="1715069"/>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5930874" y="1129308"/>
            <a:ext cx="2772000" cy="3528392"/>
          </a:xfrm>
        </p:spPr>
        <p:txBody>
          <a:bodyPr/>
          <a:lstStyle/>
          <a:p>
            <a:pPr lvl="0"/>
            <a:r>
              <a:rPr lang="sv-SE" noProof="0"/>
              <a:t>Klicka på ikonen för att lägga till en bild</a:t>
            </a:r>
            <a:endParaRPr lang="sv-SE" noProof="0" dirty="0"/>
          </a:p>
        </p:txBody>
      </p:sp>
      <p:cxnSp>
        <p:nvCxnSpPr>
          <p:cNvPr id="10" name="Rak 9"/>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35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ön avsnittsrubrik">
    <p:spTree>
      <p:nvGrpSpPr>
        <p:cNvPr id="1" name=""/>
        <p:cNvGrpSpPr/>
        <p:nvPr/>
      </p:nvGrpSpPr>
      <p:grpSpPr>
        <a:xfrm>
          <a:off x="0" y="0"/>
          <a:ext cx="0" cy="0"/>
          <a:chOff x="0" y="0"/>
          <a:chExt cx="0" cy="0"/>
        </a:xfrm>
      </p:grpSpPr>
      <p:pic>
        <p:nvPicPr>
          <p:cNvPr id="2052" name="Picture 4" descr="I:\Info\Informationsprodukter\- Pågående uppdrag -\Hampus Edström\- Grafisk profil -\Powerpoint-mall\Texturer\Grön.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1516571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osa avsnittsrubrik">
    <p:spTree>
      <p:nvGrpSpPr>
        <p:cNvPr id="1" name=""/>
        <p:cNvGrpSpPr/>
        <p:nvPr/>
      </p:nvGrpSpPr>
      <p:grpSpPr>
        <a:xfrm>
          <a:off x="0" y="0"/>
          <a:ext cx="0" cy="0"/>
          <a:chOff x="0" y="0"/>
          <a:chExt cx="0" cy="0"/>
        </a:xfrm>
      </p:grpSpPr>
      <p:pic>
        <p:nvPicPr>
          <p:cNvPr id="1027" name="Picture 3" descr="I:\Info\Informationsprodukter\- Pågående uppdrag -\Hampus Edström\- Grafisk profil -\Powerpoint-mall\Texturer\Rosa.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2" y="-2"/>
            <a:ext cx="9141958"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3985149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nd avsnittsrubrik">
    <p:spTree>
      <p:nvGrpSpPr>
        <p:cNvPr id="1" name=""/>
        <p:cNvGrpSpPr/>
        <p:nvPr/>
      </p:nvGrpSpPr>
      <p:grpSpPr>
        <a:xfrm>
          <a:off x="0" y="0"/>
          <a:ext cx="0" cy="0"/>
          <a:chOff x="0" y="0"/>
          <a:chExt cx="0" cy="0"/>
        </a:xfrm>
      </p:grpSpPr>
      <p:pic>
        <p:nvPicPr>
          <p:cNvPr id="3075" name="Picture 3" descr="I:\Info\Informationsprodukter\- Pågående uppdrag -\Hampus Edström\- Grafisk profil -\Powerpoint-mall\Texturer\Sand.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1247619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å avsnittsrubrik">
    <p:spTree>
      <p:nvGrpSpPr>
        <p:cNvPr id="1" name=""/>
        <p:cNvGrpSpPr/>
        <p:nvPr/>
      </p:nvGrpSpPr>
      <p:grpSpPr>
        <a:xfrm>
          <a:off x="0" y="0"/>
          <a:ext cx="0" cy="0"/>
          <a:chOff x="0" y="0"/>
          <a:chExt cx="0" cy="0"/>
        </a:xfrm>
      </p:grpSpPr>
      <p:pic>
        <p:nvPicPr>
          <p:cNvPr id="4098" name="Picture 2" descr="I:\Info\Informationsprodukter\- Pågående uppdrag -\Hampus Edström\- Grafisk profil -\Powerpoint-mall\Texturer\Blå.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1677223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ul avsnittsrubrik">
    <p:spTree>
      <p:nvGrpSpPr>
        <p:cNvPr id="1" name=""/>
        <p:cNvGrpSpPr/>
        <p:nvPr/>
      </p:nvGrpSpPr>
      <p:grpSpPr>
        <a:xfrm>
          <a:off x="0" y="0"/>
          <a:ext cx="0" cy="0"/>
          <a:chOff x="0" y="0"/>
          <a:chExt cx="0" cy="0"/>
        </a:xfrm>
      </p:grpSpPr>
      <p:pic>
        <p:nvPicPr>
          <p:cNvPr id="5" name="Picture 3" descr="I:\Info\Informationsprodukter\- Pågående uppdrag -\Hampus Edström\- Grafisk profil -\Powerpoint-mall\Texturer\Gul.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92000"/>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4"/>
          <p:cNvSpPr>
            <a:spLocks noGrp="1"/>
          </p:cNvSpPr>
          <p:nvPr>
            <p:ph type="body" sz="quarter" idx="10" hasCustomPrompt="1"/>
          </p:nvPr>
        </p:nvSpPr>
        <p:spPr>
          <a:xfrm>
            <a:off x="1331863" y="1417340"/>
            <a:ext cx="6480274" cy="2230884"/>
          </a:xfrm>
        </p:spPr>
        <p:txBody>
          <a:bodyPr anchor="ctr"/>
          <a:lstStyle>
            <a:lvl1pPr marL="0" marR="0" indent="0" algn="ctr" defTabSz="914400" rtl="0" eaLnBrk="1" fontAlgn="base" latinLnBrk="0" hangingPunct="1">
              <a:lnSpc>
                <a:spcPct val="100000"/>
              </a:lnSpc>
              <a:spcBef>
                <a:spcPts val="0"/>
              </a:spcBef>
              <a:spcAft>
                <a:spcPts val="1800"/>
              </a:spcAft>
              <a:buClr>
                <a:schemeClr val="bg2"/>
              </a:buClr>
              <a:buSzPct val="120000"/>
              <a:buFontTx/>
              <a:buNone/>
              <a:tabLst/>
              <a:defRPr sz="3200" b="1" spc="-80" baseline="0">
                <a:solidFill>
                  <a:schemeClr val="tx1">
                    <a:lumMod val="90000"/>
                    <a:lumOff val="10000"/>
                  </a:schemeClr>
                </a:solidFill>
              </a:defRPr>
            </a:lvl1pPr>
          </a:lstStyle>
          <a:p>
            <a:pPr marL="0" marR="0" lvl="0" indent="0" algn="ctr" defTabSz="914400" rtl="0" eaLnBrk="1" fontAlgn="base" latinLnBrk="0" hangingPunct="1">
              <a:lnSpc>
                <a:spcPct val="100000"/>
              </a:lnSpc>
              <a:spcBef>
                <a:spcPct val="20000"/>
              </a:spcBef>
              <a:spcAft>
                <a:spcPct val="20000"/>
              </a:spcAft>
              <a:buClr>
                <a:schemeClr val="bg2"/>
              </a:buClr>
              <a:buSzPct val="120000"/>
              <a:buFontTx/>
              <a:buNone/>
              <a:tabLst/>
              <a:defRPr/>
            </a:pPr>
            <a:r>
              <a:rPr lang="sv-SE" dirty="0"/>
              <a:t>Rubrik</a:t>
            </a:r>
          </a:p>
        </p:txBody>
      </p:sp>
    </p:spTree>
    <p:extLst>
      <p:ext uri="{BB962C8B-B14F-4D97-AF65-F5344CB8AC3E}">
        <p14:creationId xmlns:p14="http://schemas.microsoft.com/office/powerpoint/2010/main" val="3346300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1763689" y="1476648"/>
            <a:ext cx="5616624" cy="431800"/>
          </a:xfrm>
        </p:spPr>
        <p:txBody>
          <a:bodyPr/>
          <a:lstStyle>
            <a:lvl1pPr marL="0" indent="0" algn="ctr">
              <a:buNone/>
              <a:defRPr sz="2000" b="0" spc="0" baseline="0">
                <a:solidFill>
                  <a:schemeClr val="tx1">
                    <a:lumMod val="10000"/>
                    <a:lumOff val="90000"/>
                  </a:schemeClr>
                </a:solidFill>
              </a:defRPr>
            </a:lvl1pPr>
          </a:lstStyle>
          <a:p>
            <a:pPr lvl="0"/>
            <a:r>
              <a:rPr lang="sv-SE" dirty="0"/>
              <a:t>Liten rubrik</a:t>
            </a:r>
          </a:p>
        </p:txBody>
      </p:sp>
      <p:sp>
        <p:nvSpPr>
          <p:cNvPr id="2" name="Rubrik 1" title="Rubrik titelsida"/>
          <p:cNvSpPr>
            <a:spLocks noGrp="1"/>
          </p:cNvSpPr>
          <p:nvPr>
            <p:ph type="ctrTitle"/>
          </p:nvPr>
        </p:nvSpPr>
        <p:spPr>
          <a:xfrm>
            <a:off x="685800" y="2064528"/>
            <a:ext cx="7772400" cy="1225021"/>
          </a:xfrm>
        </p:spPr>
        <p:txBody>
          <a:bodyPr/>
          <a:lstStyle>
            <a:lvl1pPr algn="ctr">
              <a:defRPr sz="3600"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371600" y="3505572"/>
            <a:ext cx="6400800" cy="1460500"/>
          </a:xfrm>
        </p:spPr>
        <p:txBody>
          <a:bodyPr/>
          <a:lstStyle>
            <a:lvl1pPr marL="0" indent="0" algn="ctr">
              <a:spcBef>
                <a:spcPts val="600"/>
              </a:spcBef>
              <a:buNone/>
              <a:defRPr sz="1600" spc="0" baseline="0">
                <a:solidFill>
                  <a:schemeClr val="tx1">
                    <a:lumMod val="25000"/>
                    <a:lumOff val="75000"/>
                  </a:schemeClr>
                </a:solidFill>
              </a:defRPr>
            </a:lvl1pPr>
            <a:lvl2pPr marL="457135" indent="0" algn="ctr">
              <a:buNone/>
              <a:defRPr/>
            </a:lvl2pPr>
            <a:lvl3pPr marL="914270" indent="0" algn="ctr">
              <a:buNone/>
              <a:defRPr/>
            </a:lvl3pPr>
            <a:lvl4pPr marL="1371406" indent="0" algn="ctr">
              <a:buNone/>
              <a:defRPr/>
            </a:lvl4pPr>
            <a:lvl5pPr marL="1828541" indent="0" algn="ctr">
              <a:buNone/>
              <a:defRPr/>
            </a:lvl5pPr>
            <a:lvl6pPr marL="2285676" indent="0" algn="ctr">
              <a:buNone/>
              <a:defRPr/>
            </a:lvl6pPr>
            <a:lvl7pPr marL="2742811" indent="0" algn="ctr">
              <a:buNone/>
              <a:defRPr/>
            </a:lvl7pPr>
            <a:lvl8pPr marL="3199946" indent="0" algn="ctr">
              <a:buNone/>
              <a:defRPr/>
            </a:lvl8pPr>
            <a:lvl9pPr marL="3657082" indent="0" algn="ctr">
              <a:buNone/>
              <a:defRPr/>
            </a:lvl9pPr>
          </a:lstStyle>
          <a:p>
            <a:r>
              <a:rPr lang="sv-SE" dirty="0"/>
              <a:t>Underrubrik</a:t>
            </a:r>
          </a:p>
        </p:txBody>
      </p:sp>
    </p:spTree>
    <p:extLst>
      <p:ext uri="{BB962C8B-B14F-4D97-AF65-F5344CB8AC3E}">
        <p14:creationId xmlns:p14="http://schemas.microsoft.com/office/powerpoint/2010/main" val="523472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Rubrik 1" title="Rubrik">
            <a:extLst>
              <a:ext uri="{FF2B5EF4-FFF2-40B4-BE49-F238E27FC236}">
                <a16:creationId xmlns:a16="http://schemas.microsoft.com/office/drawing/2014/main" id="{ACB30336-0FCA-BC4B-87D2-DEDA32604F2E}"/>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5" name="Platshållare för text 10" title="Text">
            <a:extLst>
              <a:ext uri="{FF2B5EF4-FFF2-40B4-BE49-F238E27FC236}">
                <a16:creationId xmlns:a16="http://schemas.microsoft.com/office/drawing/2014/main" id="{DA54FC0A-0BEC-2445-BADD-EA9BC51475EF}"/>
              </a:ext>
            </a:extLst>
          </p:cNvPr>
          <p:cNvSpPr>
            <a:spLocks noGrp="1"/>
          </p:cNvSpPr>
          <p:nvPr>
            <p:ph type="body" sz="quarter" idx="14" hasCustomPrompt="1"/>
          </p:nvPr>
        </p:nvSpPr>
        <p:spPr>
          <a:xfrm>
            <a:off x="456086" y="1129668"/>
            <a:ext cx="6707864" cy="3833627"/>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3418457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23850" y="1098550"/>
            <a:ext cx="4679950" cy="3919538"/>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5165735" y="1213386"/>
            <a:ext cx="3527425" cy="2592387"/>
          </a:xfrm>
        </p:spPr>
        <p:txBody>
          <a:bodyPr/>
          <a:lstStyle>
            <a:lvl1pPr>
              <a:defRPr/>
            </a:lvl1pPr>
          </a:lstStyle>
          <a:p>
            <a:pPr lvl="0"/>
            <a:r>
              <a:rPr lang="sv-SE" noProof="0" dirty="0"/>
              <a:t>Klicka på en ikon för att lägga till liggande bildmaterial</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6" name="Rubrik 1" title="Rubrik">
            <a:extLst>
              <a:ext uri="{FF2B5EF4-FFF2-40B4-BE49-F238E27FC236}">
                <a16:creationId xmlns:a16="http://schemas.microsoft.com/office/drawing/2014/main" id="{32CD73B7-C8B1-7A44-AB94-FECC18BD3BF6}"/>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13" name="Platshållare för text 12">
            <a:extLst>
              <a:ext uri="{FF2B5EF4-FFF2-40B4-BE49-F238E27FC236}">
                <a16:creationId xmlns:a16="http://schemas.microsoft.com/office/drawing/2014/main" id="{CAD5CF53-CE50-C44A-B038-801FFAE451F6}"/>
              </a:ext>
            </a:extLst>
          </p:cNvPr>
          <p:cNvSpPr>
            <a:spLocks noGrp="1"/>
          </p:cNvSpPr>
          <p:nvPr>
            <p:ph type="body" sz="quarter" idx="15" hasCustomPrompt="1"/>
          </p:nvPr>
        </p:nvSpPr>
        <p:spPr>
          <a:xfrm>
            <a:off x="455951" y="1129668"/>
            <a:ext cx="8220195" cy="432106"/>
          </a:xfrm>
        </p:spPr>
        <p:txBody>
          <a:bodyPr/>
          <a:lstStyle>
            <a:lvl1pPr marL="0" indent="0">
              <a:buFontTx/>
              <a:buNone/>
              <a:defRPr sz="2099" b="1"/>
            </a:lvl1pPr>
          </a:lstStyle>
          <a:p>
            <a:r>
              <a:rPr lang="sv-SE" dirty="0"/>
              <a:t>Underrubrik</a:t>
            </a:r>
          </a:p>
        </p:txBody>
      </p:sp>
      <p:sp>
        <p:nvSpPr>
          <p:cNvPr id="7" name="Platshållare för text 10" title="Text">
            <a:extLst>
              <a:ext uri="{FF2B5EF4-FFF2-40B4-BE49-F238E27FC236}">
                <a16:creationId xmlns:a16="http://schemas.microsoft.com/office/drawing/2014/main" id="{CEC25DB1-60EF-D74D-949E-0298B1F5ED2A}"/>
              </a:ext>
            </a:extLst>
          </p:cNvPr>
          <p:cNvSpPr>
            <a:spLocks noGrp="1"/>
          </p:cNvSpPr>
          <p:nvPr>
            <p:ph type="body" sz="quarter" idx="14" hasCustomPrompt="1"/>
          </p:nvPr>
        </p:nvSpPr>
        <p:spPr>
          <a:xfrm>
            <a:off x="456086" y="1615342"/>
            <a:ext cx="6599866" cy="3401948"/>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1825421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sp>
        <p:nvSpPr>
          <p:cNvPr id="4" name="Rubrik 1" title="Rubrik">
            <a:extLst>
              <a:ext uri="{FF2B5EF4-FFF2-40B4-BE49-F238E27FC236}">
                <a16:creationId xmlns:a16="http://schemas.microsoft.com/office/drawing/2014/main" id="{6294CD24-11BD-D34C-AA01-7212D44E5635}"/>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id="{12E99679-5D2E-BF47-986E-B88D8C3BB163}"/>
              </a:ext>
            </a:extLst>
          </p:cNvPr>
          <p:cNvSpPr>
            <a:spLocks noGrp="1"/>
          </p:cNvSpPr>
          <p:nvPr>
            <p:ph type="body" sz="quarter" idx="15" hasCustomPrompt="1"/>
          </p:nvPr>
        </p:nvSpPr>
        <p:spPr>
          <a:xfrm>
            <a:off x="455951" y="1129668"/>
            <a:ext cx="8220195" cy="432106"/>
          </a:xfrm>
        </p:spPr>
        <p:txBody>
          <a:bodyPr/>
          <a:lstStyle>
            <a:lvl1pPr marL="0" indent="0">
              <a:buFontTx/>
              <a:buNone/>
              <a:defRPr sz="2099" b="1"/>
            </a:lvl1pPr>
          </a:lstStyle>
          <a:p>
            <a:r>
              <a:rPr lang="sv-SE" dirty="0"/>
              <a:t>Underrubrik</a:t>
            </a:r>
          </a:p>
        </p:txBody>
      </p:sp>
    </p:spTree>
    <p:extLst>
      <p:ext uri="{BB962C8B-B14F-4D97-AF65-F5344CB8AC3E}">
        <p14:creationId xmlns:p14="http://schemas.microsoft.com/office/powerpoint/2010/main" val="986868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04EF75EB-D1EC-214C-A542-7BD1F6E79253}"/>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643505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412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5148720" y="1129668"/>
            <a:ext cx="3527425" cy="2592387"/>
          </a:xfrm>
        </p:spPr>
        <p:txBody>
          <a:bodyPr/>
          <a:lstStyle>
            <a:lvl1pPr>
              <a:defRPr/>
            </a:lvl1pPr>
          </a:lstStyle>
          <a:p>
            <a:pPr lvl="0"/>
            <a:r>
              <a:rPr lang="sv-SE" noProof="0" dirty="0"/>
              <a:t>Klicka på en ikon för att lägga till liggande bildmaterial</a:t>
            </a:r>
          </a:p>
        </p:txBody>
      </p:sp>
      <p:sp>
        <p:nvSpPr>
          <p:cNvPr id="5" name="Rubrik 1" title="Rubrik">
            <a:extLst>
              <a:ext uri="{FF2B5EF4-FFF2-40B4-BE49-F238E27FC236}">
                <a16:creationId xmlns:a16="http://schemas.microsoft.com/office/drawing/2014/main" id="{DBC2B2AB-7250-554D-A561-924C02112319}"/>
              </a:ext>
            </a:extLst>
          </p:cNvPr>
          <p:cNvSpPr>
            <a:spLocks noGrp="1"/>
          </p:cNvSpPr>
          <p:nvPr>
            <p:ph type="title" hasCustomPrompt="1"/>
          </p:nvPr>
        </p:nvSpPr>
        <p:spPr>
          <a:xfrm>
            <a:off x="455571" y="93028"/>
            <a:ext cx="8220574" cy="952500"/>
          </a:xfrm>
        </p:spPr>
        <p:txBody>
          <a:bodyPr anchor="ctr" anchorCtr="0"/>
          <a:lstStyle>
            <a:lvl1pPr>
              <a:defRPr baseline="0"/>
            </a:lvl1pPr>
          </a:lstStyle>
          <a:p>
            <a:r>
              <a:rPr lang="sv-SE" dirty="0"/>
              <a:t>Rubrik</a:t>
            </a:r>
          </a:p>
        </p:txBody>
      </p:sp>
      <p:sp>
        <p:nvSpPr>
          <p:cNvPr id="6" name="Platshållare för text 10" title="Text">
            <a:extLst>
              <a:ext uri="{FF2B5EF4-FFF2-40B4-BE49-F238E27FC236}">
                <a16:creationId xmlns:a16="http://schemas.microsoft.com/office/drawing/2014/main" id="{880E77AA-C5F1-EB4B-A459-D863D09DC370}"/>
              </a:ext>
            </a:extLst>
          </p:cNvPr>
          <p:cNvSpPr>
            <a:spLocks noGrp="1"/>
          </p:cNvSpPr>
          <p:nvPr>
            <p:ph type="body" sz="quarter" idx="14" hasCustomPrompt="1"/>
          </p:nvPr>
        </p:nvSpPr>
        <p:spPr>
          <a:xfrm>
            <a:off x="456087" y="1129668"/>
            <a:ext cx="4601904" cy="3887623"/>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213459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012320" y="1150885"/>
            <a:ext cx="2663825" cy="3371850"/>
          </a:xfrm>
        </p:spPr>
        <p:txBody>
          <a:bodyPr/>
          <a:lstStyle>
            <a:lvl1pPr>
              <a:defRPr/>
            </a:lvl1pPr>
          </a:lstStyle>
          <a:p>
            <a:pPr lvl="0"/>
            <a:r>
              <a:rPr lang="sv-SE" noProof="0" dirty="0"/>
              <a:t>Klicka på en ikon för att lägga till stående bildmaterial</a:t>
            </a:r>
          </a:p>
        </p:txBody>
      </p:sp>
      <p:sp>
        <p:nvSpPr>
          <p:cNvPr id="5" name="Rubrik 1" title="Rubrik">
            <a:extLst>
              <a:ext uri="{FF2B5EF4-FFF2-40B4-BE49-F238E27FC236}">
                <a16:creationId xmlns:a16="http://schemas.microsoft.com/office/drawing/2014/main" id="{9F0243F7-64A8-3742-97DF-6DA298FFE03B}"/>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6" name="Platshållare för text 10" title="Text">
            <a:extLst>
              <a:ext uri="{FF2B5EF4-FFF2-40B4-BE49-F238E27FC236}">
                <a16:creationId xmlns:a16="http://schemas.microsoft.com/office/drawing/2014/main" id="{578DCCD4-2654-324C-B66F-FC1DDC5A32D1}"/>
              </a:ext>
            </a:extLst>
          </p:cNvPr>
          <p:cNvSpPr>
            <a:spLocks noGrp="1"/>
          </p:cNvSpPr>
          <p:nvPr>
            <p:ph type="body" sz="quarter" idx="14" hasCustomPrompt="1"/>
          </p:nvPr>
        </p:nvSpPr>
        <p:spPr>
          <a:xfrm>
            <a:off x="456087" y="1129668"/>
            <a:ext cx="5249891" cy="3887623"/>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329349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id="{5AB4EBF9-5C4C-DF4D-A473-31FEE85CBA4B}"/>
              </a:ext>
            </a:extLst>
          </p:cNvPr>
          <p:cNvSpPr>
            <a:spLocks noGrp="1"/>
          </p:cNvSpPr>
          <p:nvPr>
            <p:ph type="body" sz="quarter" idx="14" hasCustomPrompt="1"/>
          </p:nvPr>
        </p:nvSpPr>
        <p:spPr>
          <a:xfrm>
            <a:off x="456087" y="1615343"/>
            <a:ext cx="4601904" cy="3401948"/>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id="{44A260B7-EA5D-0247-8A30-47821A2683EA}"/>
              </a:ext>
            </a:extLst>
          </p:cNvPr>
          <p:cNvSpPr>
            <a:spLocks noGrp="1"/>
          </p:cNvSpPr>
          <p:nvPr>
            <p:ph sz="quarter" idx="12" hasCustomPrompt="1"/>
          </p:nvPr>
        </p:nvSpPr>
        <p:spPr>
          <a:xfrm>
            <a:off x="5165414" y="1615342"/>
            <a:ext cx="3510731" cy="2592387"/>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id="{29282C17-0959-D14F-8DBE-B5789E9CAC79}"/>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
        <p:nvSpPr>
          <p:cNvPr id="11" name="Platshållare för text 12">
            <a:extLst>
              <a:ext uri="{FF2B5EF4-FFF2-40B4-BE49-F238E27FC236}">
                <a16:creationId xmlns:a16="http://schemas.microsoft.com/office/drawing/2014/main" id="{960DB391-A2AA-8841-9EC9-330872F787C8}"/>
              </a:ext>
            </a:extLst>
          </p:cNvPr>
          <p:cNvSpPr>
            <a:spLocks noGrp="1"/>
          </p:cNvSpPr>
          <p:nvPr>
            <p:ph type="body" sz="quarter" idx="15" hasCustomPrompt="1"/>
          </p:nvPr>
        </p:nvSpPr>
        <p:spPr>
          <a:xfrm>
            <a:off x="455951" y="1129668"/>
            <a:ext cx="8220195" cy="432106"/>
          </a:xfrm>
        </p:spPr>
        <p:txBody>
          <a:bodyPr/>
          <a:lstStyle>
            <a:lvl1pPr marL="0" indent="0">
              <a:buFontTx/>
              <a:buNone/>
              <a:defRPr sz="2099" b="1"/>
            </a:lvl1pPr>
          </a:lstStyle>
          <a:p>
            <a:r>
              <a:rPr lang="sv-SE" dirty="0"/>
              <a:t>Underrubrik</a:t>
            </a:r>
          </a:p>
        </p:txBody>
      </p:sp>
    </p:spTree>
    <p:extLst>
      <p:ext uri="{BB962C8B-B14F-4D97-AF65-F5344CB8AC3E}">
        <p14:creationId xmlns:p14="http://schemas.microsoft.com/office/powerpoint/2010/main" val="340367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1587" y="0"/>
            <a:ext cx="9144001" cy="5291138"/>
          </a:xfrm>
        </p:spPr>
        <p:txBody>
          <a:bodyPr/>
          <a:lstStyle>
            <a:lvl1pPr marL="0" marR="0" indent="0" algn="l" defTabSz="914270" rtl="0" eaLnBrk="1" fontAlgn="base" latinLnBrk="0" hangingPunct="1">
              <a:lnSpc>
                <a:spcPct val="100000"/>
              </a:lnSpc>
              <a:spcBef>
                <a:spcPts val="800"/>
              </a:spcBef>
              <a:spcAft>
                <a:spcPts val="300"/>
              </a:spcAft>
              <a:buClr>
                <a:srgbClr val="52A259"/>
              </a:buClr>
              <a:buSzPct val="120000"/>
              <a:buFontTx/>
              <a:buNone/>
              <a:tabLst/>
              <a:defRPr>
                <a:solidFill>
                  <a:schemeClr val="bg1"/>
                </a:solidFill>
              </a:defRPr>
            </a:lvl1pPr>
          </a:lstStyle>
          <a:p>
            <a:pPr marL="215969" marR="0" lvl="0" indent="-215969" algn="l" defTabSz="914270" rtl="0" eaLnBrk="1" fontAlgn="base" latinLnBrk="0" hangingPunct="1">
              <a:lnSpc>
                <a:spcPct val="100000"/>
              </a:lnSpc>
              <a:spcBef>
                <a:spcPts val="800"/>
              </a:spcBef>
              <a:spcAft>
                <a:spcPts val="300"/>
              </a:spcAft>
              <a:buClr>
                <a:srgbClr val="52A259"/>
              </a:buClr>
              <a:buSzPct val="120000"/>
              <a:buFontTx/>
              <a:buChar char="•"/>
              <a:tabLst/>
              <a:defRPr/>
            </a:pPr>
            <a:r>
              <a:rPr kumimoji="0" lang="sv-SE" sz="2000"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000"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803" y="4111087"/>
            <a:ext cx="9144000" cy="661179"/>
          </a:xfrm>
          <a:solidFill>
            <a:schemeClr val="bg1">
              <a:alpha val="83000"/>
            </a:schemeClr>
          </a:solidFill>
        </p:spPr>
        <p:txBody>
          <a:bodyPr tIns="108000" bIns="108000">
            <a:spAutoFit/>
          </a:bodyPr>
          <a:lstStyle>
            <a:lvl1pPr algn="ctr">
              <a:defRPr sz="3199" baseline="0">
                <a:solidFill>
                  <a:schemeClr val="tx1"/>
                </a:solidFill>
              </a:defRPr>
            </a:lvl1pPr>
          </a:lstStyle>
          <a:p>
            <a:r>
              <a:rPr lang="sv-SE" dirty="0"/>
              <a:t>Rubrik</a:t>
            </a:r>
          </a:p>
        </p:txBody>
      </p:sp>
    </p:spTree>
    <p:extLst>
      <p:ext uri="{BB962C8B-B14F-4D97-AF65-F5344CB8AC3E}">
        <p14:creationId xmlns:p14="http://schemas.microsoft.com/office/powerpoint/2010/main" val="222777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9144000" cy="5291138"/>
          </a:xfrm>
        </p:spPr>
        <p:txBody>
          <a:bodyPr bIns="432000" anchor="b"/>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34944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467855" y="1129668"/>
            <a:ext cx="8208290" cy="4032088"/>
          </a:xfrm>
        </p:spPr>
        <p:txBody>
          <a:bodyPr/>
          <a:lstStyle>
            <a:lvl1pPr>
              <a:defRPr/>
            </a:lvl1pPr>
          </a:lstStyle>
          <a:p>
            <a:pPr lvl="0"/>
            <a:r>
              <a:rPr lang="sv-SE" noProof="0" dirty="0"/>
              <a:t>Klicka på en ikon för att lägga till bildmaterial</a:t>
            </a:r>
          </a:p>
        </p:txBody>
      </p:sp>
      <p:sp>
        <p:nvSpPr>
          <p:cNvPr id="4" name="Rubrik 1" title="Rubrik">
            <a:extLst>
              <a:ext uri="{FF2B5EF4-FFF2-40B4-BE49-F238E27FC236}">
                <a16:creationId xmlns:a16="http://schemas.microsoft.com/office/drawing/2014/main" id="{54881FF1-E3E4-4C4C-BE1A-B7C20D2610F8}"/>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494122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11" name="Platshållare för text 10"/>
          <p:cNvSpPr>
            <a:spLocks noGrp="1"/>
          </p:cNvSpPr>
          <p:nvPr>
            <p:ph type="body" sz="quarter" idx="14"/>
          </p:nvPr>
        </p:nvSpPr>
        <p:spPr>
          <a:xfrm>
            <a:off x="323850" y="1098550"/>
            <a:ext cx="5543550" cy="3919538"/>
          </a:xfr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quarter" idx="12" hasCustomPrompt="1"/>
          </p:nvPr>
        </p:nvSpPr>
        <p:spPr>
          <a:xfrm>
            <a:off x="6027738" y="1214438"/>
            <a:ext cx="2663825" cy="3371850"/>
          </a:xfrm>
        </p:spPr>
        <p:txBody>
          <a:bodyPr/>
          <a:lstStyle>
            <a:lvl1pPr>
              <a:defRPr/>
            </a:lvl1pPr>
          </a:lstStyle>
          <a:p>
            <a:pPr lvl="0"/>
            <a:r>
              <a:rPr lang="sv-SE" noProof="0" dirty="0"/>
              <a:t>Klicka på en ikon för att lägga till stående bildmaterial</a:t>
            </a:r>
          </a:p>
        </p:txBody>
      </p:sp>
      <p:sp>
        <p:nvSpPr>
          <p:cNvPr id="2" name="Rubrik 1"/>
          <p:cNvSpPr>
            <a:spLocks noGrp="1"/>
          </p:cNvSpPr>
          <p:nvPr>
            <p:ph type="title" hasCustomPrompt="1"/>
          </p:nvPr>
        </p:nvSpPr>
        <p:spPr>
          <a:xfrm>
            <a:off x="323528" y="93028"/>
            <a:ext cx="8460000" cy="952500"/>
          </a:xfrm>
        </p:spPr>
        <p:txBody>
          <a:body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686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sp>
        <p:nvSpPr>
          <p:cNvPr id="11" name="Platshållare för innehåll 5" title="Bildmaterial"/>
          <p:cNvSpPr>
            <a:spLocks noGrp="1"/>
          </p:cNvSpPr>
          <p:nvPr>
            <p:ph sz="quarter" idx="16" hasCustomPrompt="1"/>
          </p:nvPr>
        </p:nvSpPr>
        <p:spPr>
          <a:xfrm>
            <a:off x="4603750" y="1129668"/>
            <a:ext cx="4072395" cy="3277232"/>
          </a:xfrm>
        </p:spPr>
        <p:txBody>
          <a:bodyPr/>
          <a:lstStyle/>
          <a:p>
            <a:pPr lvl="0"/>
            <a:r>
              <a:rPr lang="sv-SE" noProof="0" dirty="0"/>
              <a:t>Klicka på en ikon för att lägga till bildmaterial</a:t>
            </a:r>
          </a:p>
        </p:txBody>
      </p:sp>
      <p:sp>
        <p:nvSpPr>
          <p:cNvPr id="6" name="Platshållare för innehåll 5" title="Bildmaterial"/>
          <p:cNvSpPr>
            <a:spLocks noGrp="1"/>
          </p:cNvSpPr>
          <p:nvPr>
            <p:ph sz="quarter" idx="15" hasCustomPrompt="1"/>
          </p:nvPr>
        </p:nvSpPr>
        <p:spPr>
          <a:xfrm>
            <a:off x="467855" y="1129668"/>
            <a:ext cx="4039059" cy="3277232"/>
          </a:xfrm>
        </p:spPr>
        <p:txBody>
          <a:bodyPr/>
          <a:lstStyle/>
          <a:p>
            <a:pPr lvl="0"/>
            <a:r>
              <a:rPr lang="sv-SE" noProof="0" dirty="0"/>
              <a:t>Klicka på en ikon för att lägga till bildmaterial</a:t>
            </a:r>
          </a:p>
        </p:txBody>
      </p:sp>
      <p:sp>
        <p:nvSpPr>
          <p:cNvPr id="5" name="Rubrik 1" title="Rubrik">
            <a:extLst>
              <a:ext uri="{FF2B5EF4-FFF2-40B4-BE49-F238E27FC236}">
                <a16:creationId xmlns:a16="http://schemas.microsoft.com/office/drawing/2014/main" id="{715B1BEE-E55A-A747-B71C-5D0D2B35B5FD}"/>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906442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455571" y="1114105"/>
            <a:ext cx="5240433" cy="3975644"/>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5781766" y="1113558"/>
            <a:ext cx="2894379" cy="1938376"/>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5781766" y="3151372"/>
            <a:ext cx="2894379" cy="1938376"/>
          </a:xfrm>
        </p:spPr>
        <p:txBody>
          <a:bodyPr/>
          <a:lstStyle/>
          <a:p>
            <a:pPr lvl="0"/>
            <a:r>
              <a:rPr lang="sv-SE" noProof="0"/>
              <a:t>Klicka på ikonen för att lägga till en bild</a:t>
            </a:r>
            <a:endParaRPr lang="sv-SE" noProof="0" dirty="0"/>
          </a:p>
        </p:txBody>
      </p:sp>
      <p:sp>
        <p:nvSpPr>
          <p:cNvPr id="6" name="Rubrik 1" title="Rubrik">
            <a:extLst>
              <a:ext uri="{FF2B5EF4-FFF2-40B4-BE49-F238E27FC236}">
                <a16:creationId xmlns:a16="http://schemas.microsoft.com/office/drawing/2014/main" id="{09BA12EC-9849-814F-84F1-56AFAE50D20D}"/>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55711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30707" y="1129308"/>
            <a:ext cx="2772000" cy="3528392"/>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3291976" y="1129309"/>
            <a:ext cx="2556000" cy="1715069"/>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3291976" y="2942209"/>
            <a:ext cx="2556000" cy="1715069"/>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5930874" y="1129308"/>
            <a:ext cx="2772000" cy="3528392"/>
          </a:xfrm>
        </p:spPr>
        <p:txBody>
          <a:bodyPr/>
          <a:lstStyle/>
          <a:p>
            <a:pPr lvl="0"/>
            <a:r>
              <a:rPr lang="sv-SE" noProof="0"/>
              <a:t>Klicka på ikonen för att lägga till en bild</a:t>
            </a:r>
            <a:endParaRPr lang="sv-SE" noProof="0" dirty="0"/>
          </a:p>
        </p:txBody>
      </p:sp>
      <p:sp>
        <p:nvSpPr>
          <p:cNvPr id="7" name="Rubrik 1" title="Rubrik">
            <a:extLst>
              <a:ext uri="{FF2B5EF4-FFF2-40B4-BE49-F238E27FC236}">
                <a16:creationId xmlns:a16="http://schemas.microsoft.com/office/drawing/2014/main" id="{55E23BA6-6436-ED4A-AD0C-E1622A9BBED7}"/>
              </a:ext>
            </a:extLst>
          </p:cNvPr>
          <p:cNvSpPr>
            <a:spLocks noGrp="1"/>
          </p:cNvSpPr>
          <p:nvPr>
            <p:ph type="title" hasCustomPrompt="1"/>
          </p:nvPr>
        </p:nvSpPr>
        <p:spPr>
          <a:xfrm>
            <a:off x="455571" y="93028"/>
            <a:ext cx="8166352" cy="952500"/>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724670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323528" y="2155569"/>
            <a:ext cx="8460000" cy="952500"/>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3878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323528" y="2155569"/>
            <a:ext cx="8460000" cy="952500"/>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181148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323528" y="2155569"/>
            <a:ext cx="8460000" cy="952500"/>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17280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p:cNvSpPr>
            <a:spLocks noGrp="1"/>
          </p:cNvSpPr>
          <p:nvPr>
            <p:ph type="pic" sz="quarter" idx="12"/>
          </p:nvPr>
        </p:nvSpPr>
        <p:spPr>
          <a:xfrm>
            <a:off x="-1588" y="0"/>
            <a:ext cx="9144001" cy="5291138"/>
          </a:xfrm>
        </p:spPr>
        <p:txBody>
          <a:bodyPr/>
          <a:lstStyle>
            <a:lvl1pPr marL="0" marR="0" indent="0" algn="l" defTabSz="914400" rtl="0" eaLnBrk="1" fontAlgn="base" latinLnBrk="0" hangingPunct="1">
              <a:lnSpc>
                <a:spcPct val="100000"/>
              </a:lnSpc>
              <a:spcBef>
                <a:spcPts val="800"/>
              </a:spcBef>
              <a:spcAft>
                <a:spcPts val="300"/>
              </a:spcAft>
              <a:buClr>
                <a:srgbClr val="52A259"/>
              </a:buClr>
              <a:buSzPct val="120000"/>
              <a:buFontTx/>
              <a:buNone/>
              <a:tabLst/>
              <a:defRPr/>
            </a:lvl1pPr>
          </a:lstStyle>
          <a:p>
            <a:pPr marL="216000" marR="0" lvl="0" indent="-216000" algn="l" defTabSz="914400" rtl="0" eaLnBrk="1" fontAlgn="base" latinLnBrk="0" hangingPunct="1">
              <a:lnSpc>
                <a:spcPct val="100000"/>
              </a:lnSpc>
              <a:spcBef>
                <a:spcPts val="800"/>
              </a:spcBef>
              <a:spcAft>
                <a:spcPts val="300"/>
              </a:spcAft>
              <a:buClr>
                <a:srgbClr val="52A259"/>
              </a:buClr>
              <a:buSzPct val="120000"/>
              <a:buFontTx/>
              <a:buChar char="•"/>
              <a:tabLst/>
              <a:defRPr/>
            </a:pPr>
            <a:r>
              <a:rPr kumimoji="0" lang="sv-SE" sz="2000"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000"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p:cNvSpPr>
            <a:spLocks noGrp="1"/>
          </p:cNvSpPr>
          <p:nvPr>
            <p:ph type="ctrTitle" hasCustomPrompt="1"/>
          </p:nvPr>
        </p:nvSpPr>
        <p:spPr>
          <a:xfrm>
            <a:off x="-803" y="4111023"/>
            <a:ext cx="9144000" cy="661308"/>
          </a:xfrm>
          <a:solidFill>
            <a:schemeClr val="bg1">
              <a:alpha val="85000"/>
            </a:schemeClr>
          </a:solidFill>
        </p:spPr>
        <p:txBody>
          <a:bodyPr tIns="108000" bIns="108000">
            <a:spAutoFit/>
          </a:bodyPr>
          <a:lstStyle>
            <a:lvl1pPr algn="ctr">
              <a:defRPr sz="3200" baseline="0">
                <a:solidFill>
                  <a:schemeClr val="tx1">
                    <a:lumMod val="90000"/>
                    <a:lumOff val="10000"/>
                  </a:schemeClr>
                </a:solidFill>
              </a:defRPr>
            </a:lvl1pPr>
          </a:lstStyle>
          <a:p>
            <a:r>
              <a:rPr lang="sv-SE" dirty="0"/>
              <a:t>Rubrik</a:t>
            </a:r>
          </a:p>
        </p:txBody>
      </p:sp>
      <p:cxnSp>
        <p:nvCxnSpPr>
          <p:cNvPr id="6" name="Rak 5"/>
          <p:cNvCxnSpPr/>
          <p:nvPr userDrawn="1"/>
        </p:nvCxnSpPr>
        <p:spPr>
          <a:xfrm>
            <a:off x="0" y="5290914"/>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036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7.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3.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7380312" y="5407183"/>
            <a:ext cx="1334466" cy="188218"/>
          </a:xfrm>
          <a:prstGeom prst="rect">
            <a:avLst/>
          </a:prstGeom>
        </p:spPr>
      </p:pic>
      <p:sp>
        <p:nvSpPr>
          <p:cNvPr id="1026" name="Rectangle 2"/>
          <p:cNvSpPr>
            <a:spLocks noGrp="1" noChangeArrowheads="1"/>
          </p:cNvSpPr>
          <p:nvPr>
            <p:ph type="title"/>
          </p:nvPr>
        </p:nvSpPr>
        <p:spPr bwMode="auto">
          <a:xfrm>
            <a:off x="323528" y="95796"/>
            <a:ext cx="8460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323528" y="1098995"/>
            <a:ext cx="82296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46" r:id="rId3"/>
    <p:sldLayoutId id="2147483753" r:id="rId4"/>
    <p:sldLayoutId id="2147483744" r:id="rId5"/>
    <p:sldLayoutId id="2147483745" r:id="rId6"/>
    <p:sldLayoutId id="2147483742" r:id="rId7"/>
    <p:sldLayoutId id="2147483743" r:id="rId8"/>
    <p:sldLayoutId id="2147483726" r:id="rId9"/>
    <p:sldLayoutId id="2147483732" r:id="rId10"/>
    <p:sldLayoutId id="2147483747" r:id="rId11"/>
    <p:sldLayoutId id="2147483752" r:id="rId12"/>
    <p:sldLayoutId id="2147483733" r:id="rId13"/>
    <p:sldLayoutId id="2147483734" r:id="rId14"/>
    <p:sldLayoutId id="2147483748" r:id="rId15"/>
    <p:sldLayoutId id="2147483751" r:id="rId16"/>
    <p:sldLayoutId id="2147483736" r:id="rId17"/>
    <p:sldLayoutId id="2147483750" r:id="rId18"/>
    <p:sldLayoutId id="2147483749" r:id="rId19"/>
    <p:sldLayoutId id="2147483766" r:id="rId20"/>
    <p:sldLayoutId id="2147483767" r:id="rId21"/>
    <p:sldLayoutId id="2147483781"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 id="2147483794" r:id="rId42"/>
    <p:sldLayoutId id="2147483795" r:id="rId43"/>
    <p:sldLayoutId id="2147483842" r:id="rId44"/>
    <p:sldLayoutId id="2147483844" r:id="rId45"/>
    <p:sldLayoutId id="2147483855" r:id="rId46"/>
    <p:sldLayoutId id="2147483856" r:id="rId47"/>
    <p:sldLayoutId id="2147483857" r:id="rId48"/>
  </p:sldLayoutIdLst>
  <p:hf hdr="0" dt="0"/>
  <p:txStyles>
    <p:titleStyle>
      <a:lvl1pPr algn="l" rtl="0" eaLnBrk="1" fontAlgn="base" hangingPunct="1">
        <a:lnSpc>
          <a:spcPct val="90000"/>
        </a:lnSpc>
        <a:spcBef>
          <a:spcPct val="0"/>
        </a:spcBef>
        <a:spcAft>
          <a:spcPct val="0"/>
        </a:spcAft>
        <a:defRPr sz="3200" b="1" spc="-80" baseline="0">
          <a:solidFill>
            <a:schemeClr val="tx2"/>
          </a:solidFill>
          <a:latin typeface="+mj-lt"/>
          <a:ea typeface="+mj-ea"/>
          <a:cs typeface="+mj-cs"/>
        </a:defRPr>
      </a:lvl1pPr>
      <a:lvl2pPr algn="l" rtl="0" eaLnBrk="1" fontAlgn="base" hangingPunct="1">
        <a:lnSpc>
          <a:spcPct val="90000"/>
        </a:lnSpc>
        <a:spcBef>
          <a:spcPct val="0"/>
        </a:spcBef>
        <a:spcAft>
          <a:spcPct val="0"/>
        </a:spcAft>
        <a:defRPr sz="3200" b="1">
          <a:solidFill>
            <a:schemeClr val="tx2"/>
          </a:solidFill>
          <a:latin typeface="Arial" charset="0"/>
        </a:defRPr>
      </a:lvl2pPr>
      <a:lvl3pPr algn="l" rtl="0" eaLnBrk="1" fontAlgn="base" hangingPunct="1">
        <a:lnSpc>
          <a:spcPct val="90000"/>
        </a:lnSpc>
        <a:spcBef>
          <a:spcPct val="0"/>
        </a:spcBef>
        <a:spcAft>
          <a:spcPct val="0"/>
        </a:spcAft>
        <a:defRPr sz="3200" b="1">
          <a:solidFill>
            <a:schemeClr val="tx2"/>
          </a:solidFill>
          <a:latin typeface="Arial" charset="0"/>
        </a:defRPr>
      </a:lvl3pPr>
      <a:lvl4pPr algn="l" rtl="0" eaLnBrk="1" fontAlgn="base" hangingPunct="1">
        <a:lnSpc>
          <a:spcPct val="90000"/>
        </a:lnSpc>
        <a:spcBef>
          <a:spcPct val="0"/>
        </a:spcBef>
        <a:spcAft>
          <a:spcPct val="0"/>
        </a:spcAft>
        <a:defRPr sz="3200" b="1">
          <a:solidFill>
            <a:schemeClr val="tx2"/>
          </a:solidFill>
          <a:latin typeface="Arial" charset="0"/>
        </a:defRPr>
      </a:lvl4pPr>
      <a:lvl5pPr algn="l" rtl="0" eaLnBrk="1" fontAlgn="base" hangingPunct="1">
        <a:lnSpc>
          <a:spcPct val="90000"/>
        </a:lnSpc>
        <a:spcBef>
          <a:spcPct val="0"/>
        </a:spcBef>
        <a:spcAft>
          <a:spcPct val="0"/>
        </a:spcAft>
        <a:defRPr sz="3200" b="1">
          <a:solidFill>
            <a:schemeClr val="tx2"/>
          </a:solidFill>
          <a:latin typeface="Arial" charset="0"/>
        </a:defRPr>
      </a:lvl5pPr>
      <a:lvl6pPr marL="457200" algn="l" rtl="0" eaLnBrk="1" fontAlgn="base" hangingPunct="1">
        <a:lnSpc>
          <a:spcPct val="90000"/>
        </a:lnSpc>
        <a:spcBef>
          <a:spcPct val="0"/>
        </a:spcBef>
        <a:spcAft>
          <a:spcPct val="0"/>
        </a:spcAft>
        <a:defRPr sz="4400" b="1">
          <a:solidFill>
            <a:srgbClr val="00601D"/>
          </a:solidFill>
          <a:latin typeface="Arial" charset="0"/>
        </a:defRPr>
      </a:lvl6pPr>
      <a:lvl7pPr marL="914400" algn="l" rtl="0" eaLnBrk="1" fontAlgn="base" hangingPunct="1">
        <a:lnSpc>
          <a:spcPct val="90000"/>
        </a:lnSpc>
        <a:spcBef>
          <a:spcPct val="0"/>
        </a:spcBef>
        <a:spcAft>
          <a:spcPct val="0"/>
        </a:spcAft>
        <a:defRPr sz="4400" b="1">
          <a:solidFill>
            <a:srgbClr val="00601D"/>
          </a:solidFill>
          <a:latin typeface="Arial" charset="0"/>
        </a:defRPr>
      </a:lvl7pPr>
      <a:lvl8pPr marL="1371600" algn="l" rtl="0" eaLnBrk="1" fontAlgn="base" hangingPunct="1">
        <a:lnSpc>
          <a:spcPct val="90000"/>
        </a:lnSpc>
        <a:spcBef>
          <a:spcPct val="0"/>
        </a:spcBef>
        <a:spcAft>
          <a:spcPct val="0"/>
        </a:spcAft>
        <a:defRPr sz="4400" b="1">
          <a:solidFill>
            <a:srgbClr val="00601D"/>
          </a:solidFill>
          <a:latin typeface="Arial" charset="0"/>
        </a:defRPr>
      </a:lvl8pPr>
      <a:lvl9pPr marL="1828800" algn="l" rtl="0" eaLnBrk="1" fontAlgn="base" hangingPunct="1">
        <a:lnSpc>
          <a:spcPct val="90000"/>
        </a:lnSpc>
        <a:spcBef>
          <a:spcPct val="0"/>
        </a:spcBef>
        <a:spcAft>
          <a:spcPct val="0"/>
        </a:spcAft>
        <a:defRPr sz="4400" b="1">
          <a:solidFill>
            <a:srgbClr val="00601D"/>
          </a:solidFill>
          <a:latin typeface="Arial" charset="0"/>
        </a:defRPr>
      </a:lvl9pPr>
    </p:titleStyle>
    <p:bodyStyle>
      <a:lvl1pPr marL="216000" indent="-216000" algn="l" rtl="0" eaLnBrk="1" fontAlgn="base" hangingPunct="1">
        <a:spcBef>
          <a:spcPts val="800"/>
        </a:spcBef>
        <a:spcAft>
          <a:spcPts val="300"/>
        </a:spcAft>
        <a:buClr>
          <a:schemeClr val="accent1"/>
        </a:buClr>
        <a:buSzPct val="120000"/>
        <a:buChar char="•"/>
        <a:defRPr sz="2000" spc="0" baseline="0">
          <a:solidFill>
            <a:schemeClr val="tx1">
              <a:lumMod val="90000"/>
              <a:lumOff val="10000"/>
            </a:schemeClr>
          </a:solidFill>
          <a:latin typeface="+mn-lt"/>
          <a:ea typeface="+mn-ea"/>
          <a:cs typeface="+mn-cs"/>
        </a:defRPr>
      </a:lvl1pPr>
      <a:lvl2pPr marL="504000" indent="-252000" algn="l" rtl="0" eaLnBrk="1" fontAlgn="base" hangingPunct="1">
        <a:spcBef>
          <a:spcPts val="0"/>
        </a:spcBef>
        <a:spcAft>
          <a:spcPts val="300"/>
        </a:spcAft>
        <a:buClr>
          <a:schemeClr val="accent1"/>
        </a:buClr>
        <a:buSzPct val="120000"/>
        <a:buFont typeface="Arial" charset="0"/>
        <a:buChar char="–"/>
        <a:defRPr spc="0" baseline="0">
          <a:solidFill>
            <a:schemeClr val="tx1">
              <a:lumMod val="90000"/>
              <a:lumOff val="10000"/>
            </a:schemeClr>
          </a:solidFill>
          <a:latin typeface="+mn-lt"/>
        </a:defRPr>
      </a:lvl2pPr>
      <a:lvl3pPr marL="756000" indent="-216000" algn="l" rtl="0" eaLnBrk="1" fontAlgn="base" hangingPunct="1">
        <a:spcBef>
          <a:spcPts val="0"/>
        </a:spcBef>
        <a:spcAft>
          <a:spcPts val="300"/>
        </a:spcAft>
        <a:buClr>
          <a:schemeClr val="accent1"/>
        </a:buClr>
        <a:buSzPct val="120000"/>
        <a:buFont typeface="Arial" charset="0"/>
        <a:buChar char="–"/>
        <a:defRPr sz="1600" spc="0" baseline="0">
          <a:solidFill>
            <a:schemeClr val="tx1">
              <a:lumMod val="90000"/>
              <a:lumOff val="1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0312" y="5407183"/>
            <a:ext cx="1334466" cy="188218"/>
          </a:xfrm>
          <a:prstGeom prst="rect">
            <a:avLst/>
          </a:prstGeom>
        </p:spPr>
      </p:pic>
      <p:sp>
        <p:nvSpPr>
          <p:cNvPr id="1026" name="Rectangle 2"/>
          <p:cNvSpPr>
            <a:spLocks noGrp="1" noChangeArrowheads="1"/>
          </p:cNvSpPr>
          <p:nvPr>
            <p:ph type="title"/>
          </p:nvPr>
        </p:nvSpPr>
        <p:spPr bwMode="auto">
          <a:xfrm>
            <a:off x="323528" y="95796"/>
            <a:ext cx="8460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323528" y="1098995"/>
            <a:ext cx="82296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Tree>
    <p:extLst>
      <p:ext uri="{BB962C8B-B14F-4D97-AF65-F5344CB8AC3E}">
        <p14:creationId xmlns:p14="http://schemas.microsoft.com/office/powerpoint/2010/main" val="164817600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Lst>
  <p:hf hdr="0" dt="0"/>
  <p:txStyles>
    <p:titleStyle>
      <a:lvl1pPr algn="l" rtl="0" eaLnBrk="1" fontAlgn="base" hangingPunct="1">
        <a:lnSpc>
          <a:spcPct val="90000"/>
        </a:lnSpc>
        <a:spcBef>
          <a:spcPct val="0"/>
        </a:spcBef>
        <a:spcAft>
          <a:spcPct val="0"/>
        </a:spcAft>
        <a:defRPr sz="3200" b="1" spc="-80" baseline="0">
          <a:solidFill>
            <a:schemeClr val="tx2"/>
          </a:solidFill>
          <a:latin typeface="+mj-lt"/>
          <a:ea typeface="+mj-ea"/>
          <a:cs typeface="+mj-cs"/>
        </a:defRPr>
      </a:lvl1pPr>
      <a:lvl2pPr algn="l" rtl="0" eaLnBrk="1" fontAlgn="base" hangingPunct="1">
        <a:lnSpc>
          <a:spcPct val="90000"/>
        </a:lnSpc>
        <a:spcBef>
          <a:spcPct val="0"/>
        </a:spcBef>
        <a:spcAft>
          <a:spcPct val="0"/>
        </a:spcAft>
        <a:defRPr sz="3200" b="1">
          <a:solidFill>
            <a:schemeClr val="tx2"/>
          </a:solidFill>
          <a:latin typeface="Arial" charset="0"/>
        </a:defRPr>
      </a:lvl2pPr>
      <a:lvl3pPr algn="l" rtl="0" eaLnBrk="1" fontAlgn="base" hangingPunct="1">
        <a:lnSpc>
          <a:spcPct val="90000"/>
        </a:lnSpc>
        <a:spcBef>
          <a:spcPct val="0"/>
        </a:spcBef>
        <a:spcAft>
          <a:spcPct val="0"/>
        </a:spcAft>
        <a:defRPr sz="3200" b="1">
          <a:solidFill>
            <a:schemeClr val="tx2"/>
          </a:solidFill>
          <a:latin typeface="Arial" charset="0"/>
        </a:defRPr>
      </a:lvl3pPr>
      <a:lvl4pPr algn="l" rtl="0" eaLnBrk="1" fontAlgn="base" hangingPunct="1">
        <a:lnSpc>
          <a:spcPct val="90000"/>
        </a:lnSpc>
        <a:spcBef>
          <a:spcPct val="0"/>
        </a:spcBef>
        <a:spcAft>
          <a:spcPct val="0"/>
        </a:spcAft>
        <a:defRPr sz="3200" b="1">
          <a:solidFill>
            <a:schemeClr val="tx2"/>
          </a:solidFill>
          <a:latin typeface="Arial" charset="0"/>
        </a:defRPr>
      </a:lvl4pPr>
      <a:lvl5pPr algn="l" rtl="0" eaLnBrk="1" fontAlgn="base" hangingPunct="1">
        <a:lnSpc>
          <a:spcPct val="90000"/>
        </a:lnSpc>
        <a:spcBef>
          <a:spcPct val="0"/>
        </a:spcBef>
        <a:spcAft>
          <a:spcPct val="0"/>
        </a:spcAft>
        <a:defRPr sz="3200" b="1">
          <a:solidFill>
            <a:schemeClr val="tx2"/>
          </a:solidFill>
          <a:latin typeface="Arial" charset="0"/>
        </a:defRPr>
      </a:lvl5pPr>
      <a:lvl6pPr marL="457200" algn="l" rtl="0" eaLnBrk="1" fontAlgn="base" hangingPunct="1">
        <a:lnSpc>
          <a:spcPct val="90000"/>
        </a:lnSpc>
        <a:spcBef>
          <a:spcPct val="0"/>
        </a:spcBef>
        <a:spcAft>
          <a:spcPct val="0"/>
        </a:spcAft>
        <a:defRPr sz="4400" b="1">
          <a:solidFill>
            <a:srgbClr val="00601D"/>
          </a:solidFill>
          <a:latin typeface="Arial" charset="0"/>
        </a:defRPr>
      </a:lvl6pPr>
      <a:lvl7pPr marL="914400" algn="l" rtl="0" eaLnBrk="1" fontAlgn="base" hangingPunct="1">
        <a:lnSpc>
          <a:spcPct val="90000"/>
        </a:lnSpc>
        <a:spcBef>
          <a:spcPct val="0"/>
        </a:spcBef>
        <a:spcAft>
          <a:spcPct val="0"/>
        </a:spcAft>
        <a:defRPr sz="4400" b="1">
          <a:solidFill>
            <a:srgbClr val="00601D"/>
          </a:solidFill>
          <a:latin typeface="Arial" charset="0"/>
        </a:defRPr>
      </a:lvl7pPr>
      <a:lvl8pPr marL="1371600" algn="l" rtl="0" eaLnBrk="1" fontAlgn="base" hangingPunct="1">
        <a:lnSpc>
          <a:spcPct val="90000"/>
        </a:lnSpc>
        <a:spcBef>
          <a:spcPct val="0"/>
        </a:spcBef>
        <a:spcAft>
          <a:spcPct val="0"/>
        </a:spcAft>
        <a:defRPr sz="4400" b="1">
          <a:solidFill>
            <a:srgbClr val="00601D"/>
          </a:solidFill>
          <a:latin typeface="Arial" charset="0"/>
        </a:defRPr>
      </a:lvl8pPr>
      <a:lvl9pPr marL="1828800" algn="l" rtl="0" eaLnBrk="1" fontAlgn="base" hangingPunct="1">
        <a:lnSpc>
          <a:spcPct val="90000"/>
        </a:lnSpc>
        <a:spcBef>
          <a:spcPct val="0"/>
        </a:spcBef>
        <a:spcAft>
          <a:spcPct val="0"/>
        </a:spcAft>
        <a:defRPr sz="4400" b="1">
          <a:solidFill>
            <a:srgbClr val="00601D"/>
          </a:solidFill>
          <a:latin typeface="Arial" charset="0"/>
        </a:defRPr>
      </a:lvl9pPr>
    </p:titleStyle>
    <p:bodyStyle>
      <a:lvl1pPr marL="216000" indent="-216000" algn="l" rtl="0" eaLnBrk="1" fontAlgn="base" hangingPunct="1">
        <a:spcBef>
          <a:spcPts val="800"/>
        </a:spcBef>
        <a:spcAft>
          <a:spcPts val="300"/>
        </a:spcAft>
        <a:buClr>
          <a:schemeClr val="accent1"/>
        </a:buClr>
        <a:buSzPct val="120000"/>
        <a:buChar char="•"/>
        <a:defRPr sz="2000" spc="0" baseline="0">
          <a:solidFill>
            <a:schemeClr val="tx1">
              <a:lumMod val="90000"/>
              <a:lumOff val="10000"/>
            </a:schemeClr>
          </a:solidFill>
          <a:latin typeface="+mn-lt"/>
          <a:ea typeface="+mn-ea"/>
          <a:cs typeface="+mn-cs"/>
        </a:defRPr>
      </a:lvl1pPr>
      <a:lvl2pPr marL="504000" indent="-252000" algn="l" rtl="0" eaLnBrk="1" fontAlgn="base" hangingPunct="1">
        <a:spcBef>
          <a:spcPts val="0"/>
        </a:spcBef>
        <a:spcAft>
          <a:spcPts val="300"/>
        </a:spcAft>
        <a:buClr>
          <a:schemeClr val="accent1"/>
        </a:buClr>
        <a:buSzPct val="120000"/>
        <a:buFont typeface="Arial" charset="0"/>
        <a:buChar char="–"/>
        <a:defRPr spc="0" baseline="0">
          <a:solidFill>
            <a:schemeClr val="tx1">
              <a:lumMod val="90000"/>
              <a:lumOff val="10000"/>
            </a:schemeClr>
          </a:solidFill>
          <a:latin typeface="+mn-lt"/>
        </a:defRPr>
      </a:lvl2pPr>
      <a:lvl3pPr marL="756000" indent="-216000" algn="l" rtl="0" eaLnBrk="1" fontAlgn="base" hangingPunct="1">
        <a:spcBef>
          <a:spcPts val="0"/>
        </a:spcBef>
        <a:spcAft>
          <a:spcPts val="300"/>
        </a:spcAft>
        <a:buClr>
          <a:schemeClr val="accent1"/>
        </a:buClr>
        <a:buSzPct val="120000"/>
        <a:buFont typeface="Arial" charset="0"/>
        <a:buChar char="–"/>
        <a:defRPr sz="1600" spc="0" baseline="0">
          <a:solidFill>
            <a:schemeClr val="tx1">
              <a:lumMod val="90000"/>
              <a:lumOff val="1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574CA8-7068-9140-8B12-6945F74D8BAE}"/>
              </a:ext>
            </a:extLst>
          </p:cNvPr>
          <p:cNvSpPr/>
          <p:nvPr userDrawn="1"/>
        </p:nvSpPr>
        <p:spPr>
          <a:xfrm>
            <a:off x="0" y="5290914"/>
            <a:ext cx="9144000" cy="424086"/>
          </a:xfrm>
          <a:prstGeom prst="rect">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6994" tIns="53989" rIns="26994" bIns="53989" numCol="1" spcCol="0" rtlCol="0" fromWordArt="0" anchor="ctr" anchorCtr="0" forceAA="0" compatLnSpc="1">
            <a:prstTxWarp prst="textNoShape">
              <a:avLst/>
            </a:prstTxWarp>
            <a:noAutofit/>
          </a:bodyPr>
          <a:lstStyle/>
          <a:p>
            <a:pPr algn="ctr">
              <a:spcAft>
                <a:spcPts val="450"/>
              </a:spcAft>
            </a:pPr>
            <a:endParaRPr lang="sv-SE" sz="1050">
              <a:solidFill>
                <a:schemeClr val="tx1">
                  <a:lumMod val="90000"/>
                  <a:lumOff val="10000"/>
                </a:schemeClr>
              </a:solidFill>
            </a:endParaRPr>
          </a:p>
        </p:txBody>
      </p:sp>
      <p:sp>
        <p:nvSpPr>
          <p:cNvPr id="1026" name="Rectangle 2" title="Rubrik"/>
          <p:cNvSpPr>
            <a:spLocks noGrp="1" noChangeArrowheads="1"/>
          </p:cNvSpPr>
          <p:nvPr>
            <p:ph type="title"/>
          </p:nvPr>
        </p:nvSpPr>
        <p:spPr bwMode="auto">
          <a:xfrm>
            <a:off x="467855" y="95796"/>
            <a:ext cx="82296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467856" y="1098995"/>
            <a:ext cx="8208290" cy="390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491801" y="5443875"/>
            <a:ext cx="5538171" cy="138499"/>
          </a:xfrm>
          <a:prstGeom prst="rect">
            <a:avLst/>
          </a:prstGeom>
          <a:noFill/>
          <a:ln>
            <a:noFill/>
          </a:ln>
          <a:effectLst/>
          <a:extLst>
            <a:ext uri="{909E8E84-426E-40dd-AFC4-6F175D3DCCD1}">
              <a14:hiddenFill xmlns:a14="http://schemas.microsoft.com/office/drawing/2010/main" xmlns="">
                <a:solidFill>
                  <a:srgbClr val="D0DE8E"/>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900" b="0" kern="1200" dirty="0">
                <a:solidFill>
                  <a:schemeClr val="bg1"/>
                </a:solidFill>
                <a:latin typeface="Arial" charset="0"/>
                <a:ea typeface="+mn-ea"/>
                <a:cs typeface="Arial" charset="0"/>
              </a:rPr>
              <a:t>Sid </a:t>
            </a:r>
            <a:fld id="{92A271D3-63F0-4971-ADFC-80DA04F2BEB2}" type="slidenum">
              <a:rPr lang="sv-SE" altLang="sv-SE" sz="900" b="0" kern="1200" smtClean="0">
                <a:solidFill>
                  <a:schemeClr val="bg1"/>
                </a:solidFill>
                <a:latin typeface="Arial" charset="0"/>
                <a:ea typeface="+mn-ea"/>
                <a:cs typeface="Arial" charset="0"/>
              </a:rPr>
              <a:pPr eaLnBrk="0" hangingPunct="0"/>
              <a:t>‹#›</a:t>
            </a:fld>
            <a:endParaRPr lang="sv-SE" altLang="sv-SE" sz="900" b="0" kern="1200" dirty="0">
              <a:solidFill>
                <a:schemeClr val="bg1"/>
              </a:solidFill>
              <a:latin typeface="Arial" charset="0"/>
              <a:ea typeface="+mn-ea"/>
              <a:cs typeface="Arial" charset="0"/>
            </a:endParaRPr>
          </a:p>
        </p:txBody>
      </p:sp>
      <p:cxnSp>
        <p:nvCxnSpPr>
          <p:cNvPr id="8" name="Rak 7">
            <a:extLst>
              <a:ext uri="{FF2B5EF4-FFF2-40B4-BE49-F238E27FC236}">
                <a16:creationId xmlns:a16="http://schemas.microsoft.com/office/drawing/2014/main" id="{B6B92873-9108-9544-A8B7-9AE9B1DD9357}"/>
              </a:ext>
            </a:extLst>
          </p:cNvPr>
          <p:cNvCxnSpPr/>
          <p:nvPr userDrawn="1"/>
        </p:nvCxnSpPr>
        <p:spPr>
          <a:xfrm>
            <a:off x="0" y="529091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03809B76-7AE2-7E41-BFF0-6605742D1D9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63950" y="5271171"/>
            <a:ext cx="1591152" cy="458023"/>
          </a:xfrm>
          <a:prstGeom prst="rect">
            <a:avLst/>
          </a:prstGeom>
        </p:spPr>
      </p:pic>
    </p:spTree>
    <p:extLst>
      <p:ext uri="{BB962C8B-B14F-4D97-AF65-F5344CB8AC3E}">
        <p14:creationId xmlns:p14="http://schemas.microsoft.com/office/powerpoint/2010/main" val="424187825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Lst>
  <p:hf hdr="0" dt="0"/>
  <p:txStyles>
    <p:titleStyle>
      <a:lvl1pPr algn="l" rtl="0" eaLnBrk="1" fontAlgn="base" hangingPunct="1">
        <a:lnSpc>
          <a:spcPct val="90000"/>
        </a:lnSpc>
        <a:spcBef>
          <a:spcPct val="0"/>
        </a:spcBef>
        <a:spcAft>
          <a:spcPct val="0"/>
        </a:spcAft>
        <a:defRPr sz="3199" b="1" spc="-80" baseline="0">
          <a:solidFill>
            <a:schemeClr val="bg1"/>
          </a:solidFill>
          <a:latin typeface="+mj-lt"/>
          <a:ea typeface="+mj-ea"/>
          <a:cs typeface="+mj-cs"/>
        </a:defRPr>
      </a:lvl1pPr>
      <a:lvl2pPr algn="l" rtl="0" eaLnBrk="1" fontAlgn="base" hangingPunct="1">
        <a:lnSpc>
          <a:spcPct val="90000"/>
        </a:lnSpc>
        <a:spcBef>
          <a:spcPct val="0"/>
        </a:spcBef>
        <a:spcAft>
          <a:spcPct val="0"/>
        </a:spcAft>
        <a:defRPr sz="3199" b="1">
          <a:solidFill>
            <a:schemeClr val="tx2"/>
          </a:solidFill>
          <a:latin typeface="Arial" charset="0"/>
        </a:defRPr>
      </a:lvl2pPr>
      <a:lvl3pPr algn="l" rtl="0" eaLnBrk="1" fontAlgn="base" hangingPunct="1">
        <a:lnSpc>
          <a:spcPct val="90000"/>
        </a:lnSpc>
        <a:spcBef>
          <a:spcPct val="0"/>
        </a:spcBef>
        <a:spcAft>
          <a:spcPct val="0"/>
        </a:spcAft>
        <a:defRPr sz="3199" b="1">
          <a:solidFill>
            <a:schemeClr val="tx2"/>
          </a:solidFill>
          <a:latin typeface="Arial" charset="0"/>
        </a:defRPr>
      </a:lvl3pPr>
      <a:lvl4pPr algn="l" rtl="0" eaLnBrk="1" fontAlgn="base" hangingPunct="1">
        <a:lnSpc>
          <a:spcPct val="90000"/>
        </a:lnSpc>
        <a:spcBef>
          <a:spcPct val="0"/>
        </a:spcBef>
        <a:spcAft>
          <a:spcPct val="0"/>
        </a:spcAft>
        <a:defRPr sz="3199" b="1">
          <a:solidFill>
            <a:schemeClr val="tx2"/>
          </a:solidFill>
          <a:latin typeface="Arial" charset="0"/>
        </a:defRPr>
      </a:lvl4pPr>
      <a:lvl5pPr algn="l" rtl="0" eaLnBrk="1" fontAlgn="base" hangingPunct="1">
        <a:lnSpc>
          <a:spcPct val="90000"/>
        </a:lnSpc>
        <a:spcBef>
          <a:spcPct val="0"/>
        </a:spcBef>
        <a:spcAft>
          <a:spcPct val="0"/>
        </a:spcAft>
        <a:defRPr sz="3199" b="1">
          <a:solidFill>
            <a:schemeClr val="tx2"/>
          </a:solidFill>
          <a:latin typeface="Arial" charset="0"/>
        </a:defRPr>
      </a:lvl5pPr>
      <a:lvl6pPr marL="457135" algn="l" rtl="0" eaLnBrk="1" fontAlgn="base" hangingPunct="1">
        <a:lnSpc>
          <a:spcPct val="90000"/>
        </a:lnSpc>
        <a:spcBef>
          <a:spcPct val="0"/>
        </a:spcBef>
        <a:spcAft>
          <a:spcPct val="0"/>
        </a:spcAft>
        <a:defRPr sz="4399" b="1">
          <a:solidFill>
            <a:srgbClr val="00601D"/>
          </a:solidFill>
          <a:latin typeface="Arial" charset="0"/>
        </a:defRPr>
      </a:lvl6pPr>
      <a:lvl7pPr marL="914270" algn="l" rtl="0" eaLnBrk="1" fontAlgn="base" hangingPunct="1">
        <a:lnSpc>
          <a:spcPct val="90000"/>
        </a:lnSpc>
        <a:spcBef>
          <a:spcPct val="0"/>
        </a:spcBef>
        <a:spcAft>
          <a:spcPct val="0"/>
        </a:spcAft>
        <a:defRPr sz="4399" b="1">
          <a:solidFill>
            <a:srgbClr val="00601D"/>
          </a:solidFill>
          <a:latin typeface="Arial" charset="0"/>
        </a:defRPr>
      </a:lvl7pPr>
      <a:lvl8pPr marL="1371406" algn="l" rtl="0" eaLnBrk="1" fontAlgn="base" hangingPunct="1">
        <a:lnSpc>
          <a:spcPct val="90000"/>
        </a:lnSpc>
        <a:spcBef>
          <a:spcPct val="0"/>
        </a:spcBef>
        <a:spcAft>
          <a:spcPct val="0"/>
        </a:spcAft>
        <a:defRPr sz="4399" b="1">
          <a:solidFill>
            <a:srgbClr val="00601D"/>
          </a:solidFill>
          <a:latin typeface="Arial" charset="0"/>
        </a:defRPr>
      </a:lvl8pPr>
      <a:lvl9pPr marL="1828541" algn="l" rtl="0" eaLnBrk="1" fontAlgn="base" hangingPunct="1">
        <a:lnSpc>
          <a:spcPct val="90000"/>
        </a:lnSpc>
        <a:spcBef>
          <a:spcPct val="0"/>
        </a:spcBef>
        <a:spcAft>
          <a:spcPct val="0"/>
        </a:spcAft>
        <a:defRPr sz="4399" b="1">
          <a:solidFill>
            <a:srgbClr val="00601D"/>
          </a:solidFill>
          <a:latin typeface="Arial" charset="0"/>
        </a:defRPr>
      </a:lvl9pPr>
    </p:titleStyle>
    <p:bodyStyle>
      <a:lvl1pPr marL="215969" indent="-215969" algn="l" rtl="0" eaLnBrk="1" fontAlgn="base" hangingPunct="1">
        <a:spcBef>
          <a:spcPts val="800"/>
        </a:spcBef>
        <a:spcAft>
          <a:spcPts val="300"/>
        </a:spcAft>
        <a:buClr>
          <a:schemeClr val="bg1"/>
        </a:buClr>
        <a:buSzPct val="120000"/>
        <a:buChar char="•"/>
        <a:defRPr sz="2000" spc="0" baseline="0">
          <a:solidFill>
            <a:schemeClr val="tx1">
              <a:lumMod val="10000"/>
              <a:lumOff val="90000"/>
            </a:schemeClr>
          </a:solidFill>
          <a:latin typeface="+mn-lt"/>
          <a:ea typeface="+mn-ea"/>
          <a:cs typeface="+mn-cs"/>
        </a:defRPr>
      </a:lvl1pPr>
      <a:lvl2pPr marL="503929" indent="-251964" algn="l" rtl="0" eaLnBrk="1" fontAlgn="base" hangingPunct="1">
        <a:spcBef>
          <a:spcPts val="0"/>
        </a:spcBef>
        <a:spcAft>
          <a:spcPts val="300"/>
        </a:spcAft>
        <a:buClr>
          <a:schemeClr val="tx1">
            <a:lumMod val="10000"/>
            <a:lumOff val="90000"/>
          </a:schemeClr>
        </a:buClr>
        <a:buSzPct val="120000"/>
        <a:buFont typeface="Arial" charset="0"/>
        <a:buChar char="–"/>
        <a:defRPr sz="1500" spc="0" baseline="0">
          <a:solidFill>
            <a:schemeClr val="tx1">
              <a:lumMod val="10000"/>
              <a:lumOff val="90000"/>
            </a:schemeClr>
          </a:solidFill>
          <a:latin typeface="+mn-lt"/>
        </a:defRPr>
      </a:lvl2pPr>
      <a:lvl3pPr marL="755893" indent="-215969" algn="l" rtl="0" eaLnBrk="1" fontAlgn="base" hangingPunct="1">
        <a:spcBef>
          <a:spcPts val="0"/>
        </a:spcBef>
        <a:spcAft>
          <a:spcPts val="300"/>
        </a:spcAft>
        <a:buClr>
          <a:schemeClr val="tx1">
            <a:lumMod val="10000"/>
            <a:lumOff val="90000"/>
          </a:schemeClr>
        </a:buClr>
        <a:buSzPct val="120000"/>
        <a:buFont typeface="Arial" charset="0"/>
        <a:buChar char="–"/>
        <a:defRPr sz="1500" spc="0" baseline="0">
          <a:solidFill>
            <a:schemeClr val="tx1">
              <a:lumMod val="10000"/>
              <a:lumOff val="90000"/>
            </a:schemeClr>
          </a:solidFill>
          <a:latin typeface="+mn-lt"/>
        </a:defRPr>
      </a:lvl3pPr>
      <a:lvl4pPr marL="1599973" indent="-228568" algn="l" rtl="0" eaLnBrk="1" fontAlgn="base" hangingPunct="1">
        <a:spcBef>
          <a:spcPct val="20000"/>
        </a:spcBef>
        <a:spcAft>
          <a:spcPct val="0"/>
        </a:spcAft>
        <a:buChar char="–"/>
        <a:defRPr sz="2000">
          <a:solidFill>
            <a:schemeClr val="tx1"/>
          </a:solidFill>
          <a:latin typeface="+mn-lt"/>
        </a:defRPr>
      </a:lvl4pPr>
      <a:lvl5pPr marL="2057109" indent="-228568" algn="l" rtl="0" eaLnBrk="1" fontAlgn="base" hangingPunct="1">
        <a:spcBef>
          <a:spcPct val="20000"/>
        </a:spcBef>
        <a:spcAft>
          <a:spcPct val="0"/>
        </a:spcAft>
        <a:buChar char="»"/>
        <a:defRPr sz="2000">
          <a:solidFill>
            <a:schemeClr val="tx1"/>
          </a:solidFill>
          <a:latin typeface="+mn-lt"/>
        </a:defRPr>
      </a:lvl5pPr>
      <a:lvl6pPr marL="2514244" indent="-228568" algn="l" rtl="0" eaLnBrk="1" fontAlgn="base" hangingPunct="1">
        <a:spcBef>
          <a:spcPct val="20000"/>
        </a:spcBef>
        <a:spcAft>
          <a:spcPct val="0"/>
        </a:spcAft>
        <a:buChar char="»"/>
        <a:defRPr sz="2000">
          <a:solidFill>
            <a:schemeClr val="tx1"/>
          </a:solidFill>
          <a:latin typeface="+mn-lt"/>
        </a:defRPr>
      </a:lvl6pPr>
      <a:lvl7pPr marL="2971379" indent="-228568" algn="l" rtl="0" eaLnBrk="1" fontAlgn="base" hangingPunct="1">
        <a:spcBef>
          <a:spcPct val="20000"/>
        </a:spcBef>
        <a:spcAft>
          <a:spcPct val="0"/>
        </a:spcAft>
        <a:buChar char="»"/>
        <a:defRPr sz="2000">
          <a:solidFill>
            <a:schemeClr val="tx1"/>
          </a:solidFill>
          <a:latin typeface="+mn-lt"/>
        </a:defRPr>
      </a:lvl7pPr>
      <a:lvl8pPr marL="3428514" indent="-228568" algn="l" rtl="0" eaLnBrk="1" fontAlgn="base" hangingPunct="1">
        <a:spcBef>
          <a:spcPct val="20000"/>
        </a:spcBef>
        <a:spcAft>
          <a:spcPct val="0"/>
        </a:spcAft>
        <a:buChar char="»"/>
        <a:defRPr sz="2000">
          <a:solidFill>
            <a:schemeClr val="tx1"/>
          </a:solidFill>
          <a:latin typeface="+mn-lt"/>
        </a:defRPr>
      </a:lvl8pPr>
      <a:lvl9pPr marL="3885650" indent="-228568"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6" algn="l" defTabSz="914270" rtl="0" eaLnBrk="1" latinLnBrk="0" hangingPunct="1">
        <a:defRPr sz="1800" kern="1200">
          <a:solidFill>
            <a:schemeClr val="tx1"/>
          </a:solidFill>
          <a:latin typeface="+mn-lt"/>
          <a:ea typeface="+mn-ea"/>
          <a:cs typeface="+mn-cs"/>
        </a:defRPr>
      </a:lvl4pPr>
      <a:lvl5pPr marL="1828541" algn="l" defTabSz="914270" rtl="0" eaLnBrk="1" latinLnBrk="0" hangingPunct="1">
        <a:defRPr sz="1800" kern="1200">
          <a:solidFill>
            <a:schemeClr val="tx1"/>
          </a:solidFill>
          <a:latin typeface="+mn-lt"/>
          <a:ea typeface="+mn-ea"/>
          <a:cs typeface="+mn-cs"/>
        </a:defRPr>
      </a:lvl5pPr>
      <a:lvl6pPr marL="2285676" algn="l" defTabSz="914270" rtl="0" eaLnBrk="1" latinLnBrk="0" hangingPunct="1">
        <a:defRPr sz="1800" kern="1200">
          <a:solidFill>
            <a:schemeClr val="tx1"/>
          </a:solidFill>
          <a:latin typeface="+mn-lt"/>
          <a:ea typeface="+mn-ea"/>
          <a:cs typeface="+mn-cs"/>
        </a:defRPr>
      </a:lvl6pPr>
      <a:lvl7pPr marL="2742811" algn="l" defTabSz="914270" rtl="0" eaLnBrk="1" latinLnBrk="0" hangingPunct="1">
        <a:defRPr sz="1800" kern="1200">
          <a:solidFill>
            <a:schemeClr val="tx1"/>
          </a:solidFill>
          <a:latin typeface="+mn-lt"/>
          <a:ea typeface="+mn-ea"/>
          <a:cs typeface="+mn-cs"/>
        </a:defRPr>
      </a:lvl7pPr>
      <a:lvl8pPr marL="3199946" algn="l" defTabSz="914270" rtl="0" eaLnBrk="1" latinLnBrk="0" hangingPunct="1">
        <a:defRPr sz="1800" kern="1200">
          <a:solidFill>
            <a:schemeClr val="tx1"/>
          </a:solidFill>
          <a:latin typeface="+mn-lt"/>
          <a:ea typeface="+mn-ea"/>
          <a:cs typeface="+mn-cs"/>
        </a:defRPr>
      </a:lvl8pPr>
      <a:lvl9pPr marL="3657082" algn="l" defTabSz="91427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6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hyperlink" Target="https://www.forsakringskassan.se/omfk/vart_uppdrag/socialforsakringens_histori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5" Type="http://schemas.openxmlformats.org/officeDocument/2006/relationships/image" Target="../media/image16.jpeg"/><Relationship Id="rId10" Type="http://schemas.openxmlformats.org/officeDocument/2006/relationships/slideLayout" Target="../slideLayouts/slideLayout4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72" r="1072"/>
          <a:stretch>
            <a:fillRect/>
          </a:stretch>
        </p:blipFill>
        <p:spPr/>
      </p:pic>
      <p:sp>
        <p:nvSpPr>
          <p:cNvPr id="4" name="Rubrik 3"/>
          <p:cNvSpPr>
            <a:spLocks noGrp="1"/>
          </p:cNvSpPr>
          <p:nvPr>
            <p:ph type="ctrTitle"/>
          </p:nvPr>
        </p:nvSpPr>
        <p:spPr>
          <a:xfrm>
            <a:off x="457200" y="3829832"/>
            <a:ext cx="8229600" cy="648072"/>
          </a:xfrm>
        </p:spPr>
        <p:txBody>
          <a:bodyPr/>
          <a:lstStyle/>
          <a:p>
            <a:r>
              <a:rPr lang="sv-SE" altLang="sv-SE" dirty="0"/>
              <a:t>Försäkringskassan</a:t>
            </a:r>
          </a:p>
        </p:txBody>
      </p:sp>
      <p:sp>
        <p:nvSpPr>
          <p:cNvPr id="27652" name="Platshållare för text 1"/>
          <p:cNvSpPr>
            <a:spLocks noGrp="1"/>
          </p:cNvSpPr>
          <p:nvPr>
            <p:ph type="body" sz="quarter" idx="11"/>
          </p:nvPr>
        </p:nvSpPr>
        <p:spPr>
          <a:xfrm>
            <a:off x="456477" y="4477904"/>
            <a:ext cx="8231048" cy="388620"/>
          </a:xfrm>
        </p:spPr>
        <p:txBody>
          <a:bodyPr>
            <a:normAutofit fontScale="77500" lnSpcReduction="20000"/>
          </a:bodyPr>
          <a:lstStyle/>
          <a:p>
            <a:r>
              <a:rPr lang="sv-SE" altLang="sv-SE" b="1" dirty="0">
                <a:solidFill>
                  <a:schemeClr val="tx2"/>
                </a:solidFill>
              </a:rPr>
              <a:t>Mathias Holmlund- Regionalt samverkansansvarig </a:t>
            </a:r>
            <a:br>
              <a:rPr lang="sv-SE" altLang="sv-SE" b="1" dirty="0">
                <a:solidFill>
                  <a:schemeClr val="tx2"/>
                </a:solidFill>
              </a:rPr>
            </a:br>
            <a:endParaRPr lang="sv-SE" altLang="sv-SE" b="1" dirty="0">
              <a:solidFill>
                <a:schemeClr val="tx2"/>
              </a:solidFill>
            </a:endParaRPr>
          </a:p>
        </p:txBody>
      </p:sp>
    </p:spTree>
    <p:extLst>
      <p:ext uri="{BB962C8B-B14F-4D97-AF65-F5344CB8AC3E}">
        <p14:creationId xmlns:p14="http://schemas.microsoft.com/office/powerpoint/2010/main" val="191619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AA4BCB7-9111-465E-8717-6B0C2414D833}"/>
              </a:ext>
            </a:extLst>
          </p:cNvPr>
          <p:cNvSpPr>
            <a:spLocks noGrp="1"/>
          </p:cNvSpPr>
          <p:nvPr>
            <p:ph type="body" sz="quarter" idx="10"/>
          </p:nvPr>
        </p:nvSpPr>
        <p:spPr/>
        <p:txBody>
          <a:bodyPr/>
          <a:lstStyle/>
          <a:p>
            <a:r>
              <a:rPr lang="sv-SE" dirty="0"/>
              <a:t>Varför upplevs det krocka mellan den medicinska bedömningen och Försäkringskassan?  </a:t>
            </a:r>
          </a:p>
        </p:txBody>
      </p:sp>
    </p:spTree>
    <p:extLst>
      <p:ext uri="{BB962C8B-B14F-4D97-AF65-F5344CB8AC3E}">
        <p14:creationId xmlns:p14="http://schemas.microsoft.com/office/powerpoint/2010/main" val="122940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Gemensamt uppdrag</a:t>
            </a:r>
          </a:p>
        </p:txBody>
      </p:sp>
      <p:sp>
        <p:nvSpPr>
          <p:cNvPr id="3" name="Rektangel 2"/>
          <p:cNvSpPr/>
          <p:nvPr/>
        </p:nvSpPr>
        <p:spPr>
          <a:xfrm>
            <a:off x="1115616" y="1201316"/>
            <a:ext cx="6415913" cy="3668697"/>
          </a:xfrm>
          <a:prstGeom prst="rect">
            <a:avLst/>
          </a:prstGeom>
        </p:spPr>
        <p:txBody>
          <a:bodyPr wrap="square">
            <a:spAutoFit/>
          </a:bodyPr>
          <a:lstStyle/>
          <a:p>
            <a:pPr marL="257175" indent="-257175">
              <a:buFont typeface="Arial" panose="020B0604020202020204" pitchFamily="34" charset="0"/>
              <a:buChar char="•"/>
            </a:pPr>
            <a:r>
              <a:rPr lang="sv-SE" sz="2000" dirty="0"/>
              <a:t>Hälso- och sjukvården är ansvarig för att dokumentera diagnos, funktionsnedsättningar, aktivitetsbegränsningar, uppgivna arbetskrav och bedömd arbetsförmåga i ett medicinskt underlag, bland annat läkarintyg eller läkarutlåtanden.</a:t>
            </a:r>
          </a:p>
          <a:p>
            <a:endParaRPr lang="sv-SE" sz="2000" dirty="0"/>
          </a:p>
          <a:p>
            <a:pPr marL="257175" indent="-257175">
              <a:buFont typeface="Arial" panose="020B0604020202020204" pitchFamily="34" charset="0"/>
              <a:buChar char="•"/>
            </a:pPr>
            <a:r>
              <a:rPr lang="sv-SE" sz="2000" dirty="0"/>
              <a:t>Försäkringskassan fattar beslut utifrån informationen i medicinska underlag vilket ligger till grund för beslutet. En läkares bedömningar innebär inte i sig rätt till ersättning utan är ett underlag för beslut. </a:t>
            </a:r>
          </a:p>
          <a:p>
            <a:endParaRPr lang="sv-SE" sz="1620" dirty="0"/>
          </a:p>
          <a:p>
            <a:r>
              <a:rPr lang="sv-SE" sz="1620" dirty="0"/>
              <a:t>                                               </a:t>
            </a:r>
            <a:r>
              <a:rPr lang="sv-SE" sz="1260" dirty="0"/>
              <a:t>Övergripande principer: Socialstyrelsen</a:t>
            </a:r>
          </a:p>
        </p:txBody>
      </p:sp>
    </p:spTree>
    <p:extLst>
      <p:ext uri="{BB962C8B-B14F-4D97-AF65-F5344CB8AC3E}">
        <p14:creationId xmlns:p14="http://schemas.microsoft.com/office/powerpoint/2010/main" val="125314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761134" y="2482135"/>
            <a:ext cx="1095279" cy="2516073"/>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0"/>
              </a:spcBef>
              <a:spcAft>
                <a:spcPct val="0"/>
              </a:spcAft>
              <a:defRPr/>
            </a:pPr>
            <a:r>
              <a:rPr lang="sv-SE" altLang="sv-SE" sz="1050" dirty="0">
                <a:solidFill>
                  <a:srgbClr val="000000"/>
                </a:solidFill>
              </a:rPr>
              <a:t>Ansvarar för den medicinska behandlingen och rehabiliteringen samt bistår med försäkrings-medicinsk dokumentation.</a:t>
            </a:r>
          </a:p>
          <a:p>
            <a:pPr fontAlgn="base">
              <a:spcBef>
                <a:spcPct val="0"/>
              </a:spcBef>
              <a:spcAft>
                <a:spcPct val="0"/>
              </a:spcAft>
              <a:defRPr/>
            </a:pPr>
            <a:endParaRPr lang="sv-SE" sz="1050" dirty="0">
              <a:solidFill>
                <a:srgbClr val="3F3F3F"/>
              </a:solidFill>
            </a:endParaRPr>
          </a:p>
          <a:p>
            <a:pPr fontAlgn="base">
              <a:spcBef>
                <a:spcPct val="0"/>
              </a:spcBef>
              <a:spcAft>
                <a:spcPct val="0"/>
              </a:spcAft>
              <a:defRPr/>
            </a:pPr>
            <a:endParaRPr lang="sv-SE" sz="1050" dirty="0">
              <a:solidFill>
                <a:srgbClr val="3F3F3F"/>
              </a:solidFill>
            </a:endParaRPr>
          </a:p>
          <a:p>
            <a:pPr fontAlgn="base">
              <a:spcBef>
                <a:spcPct val="0"/>
              </a:spcBef>
              <a:spcAft>
                <a:spcPct val="0"/>
              </a:spcAft>
              <a:defRPr/>
            </a:pPr>
            <a:endParaRPr lang="sv-SE" sz="1050" dirty="0">
              <a:solidFill>
                <a:srgbClr val="3F3F3F"/>
              </a:solidFill>
            </a:endParaRPr>
          </a:p>
        </p:txBody>
      </p:sp>
      <p:sp>
        <p:nvSpPr>
          <p:cNvPr id="5" name="textruta 4"/>
          <p:cNvSpPr txBox="1"/>
          <p:nvPr/>
        </p:nvSpPr>
        <p:spPr>
          <a:xfrm>
            <a:off x="2875904" y="2723770"/>
            <a:ext cx="1125141" cy="2031325"/>
          </a:xfrm>
          <a:prstGeom prst="rect">
            <a:avLst/>
          </a:prstGeom>
          <a:solidFill>
            <a:schemeClr val="bg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defRPr/>
            </a:pPr>
            <a:r>
              <a:rPr lang="sv-SE" altLang="sv-SE" sz="1050" dirty="0">
                <a:solidFill>
                  <a:srgbClr val="000000"/>
                </a:solidFill>
              </a:rPr>
              <a:t>Utreder, rätten till ersättning, beslutar och betalar ut ersättning.</a:t>
            </a: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r>
              <a:rPr lang="sv-SE" altLang="sv-SE" sz="1050" dirty="0">
                <a:solidFill>
                  <a:srgbClr val="000000"/>
                </a:solidFill>
              </a:rPr>
              <a:t>Samordnings-</a:t>
            </a:r>
            <a:br>
              <a:rPr lang="sv-SE" altLang="sv-SE" sz="1050" dirty="0">
                <a:solidFill>
                  <a:srgbClr val="000000"/>
                </a:solidFill>
              </a:rPr>
            </a:br>
            <a:r>
              <a:rPr lang="sv-SE" altLang="sv-SE" sz="1050" dirty="0">
                <a:solidFill>
                  <a:srgbClr val="000000"/>
                </a:solidFill>
              </a:rPr>
              <a:t>uppdraget</a:t>
            </a: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p:txBody>
      </p:sp>
      <p:sp>
        <p:nvSpPr>
          <p:cNvPr id="6" name="textruta 5"/>
          <p:cNvSpPr txBox="1"/>
          <p:nvPr/>
        </p:nvSpPr>
        <p:spPr>
          <a:xfrm>
            <a:off x="4031578" y="2748983"/>
            <a:ext cx="1247678" cy="2192908"/>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defRPr/>
            </a:pPr>
            <a:r>
              <a:rPr lang="sv-SE" altLang="sv-SE" sz="1050" dirty="0">
                <a:solidFill>
                  <a:srgbClr val="000000"/>
                </a:solidFill>
              </a:rPr>
              <a:t>Ansvarar för den arbetslivsinriktade rehabiliteringen.</a:t>
            </a: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endParaRPr lang="sv-SE" altLang="sv-SE" sz="1050" dirty="0">
              <a:solidFill>
                <a:srgbClr val="000000"/>
              </a:solidFill>
            </a:endParaRPr>
          </a:p>
          <a:p>
            <a:pPr fontAlgn="base">
              <a:spcBef>
                <a:spcPct val="0"/>
              </a:spcBef>
              <a:spcAft>
                <a:spcPct val="0"/>
              </a:spcAft>
              <a:defRPr/>
            </a:pPr>
            <a:br>
              <a:rPr lang="sv-SE" altLang="sv-SE" sz="1050" dirty="0">
                <a:solidFill>
                  <a:srgbClr val="000000"/>
                </a:solidFill>
              </a:rPr>
            </a:br>
            <a:endParaRPr lang="sv-SE" altLang="sv-SE" sz="1050" dirty="0">
              <a:solidFill>
                <a:srgbClr val="000000"/>
              </a:solidFill>
            </a:endParaRPr>
          </a:p>
        </p:txBody>
      </p:sp>
      <p:sp>
        <p:nvSpPr>
          <p:cNvPr id="7" name="textruta 6"/>
          <p:cNvSpPr txBox="1"/>
          <p:nvPr/>
        </p:nvSpPr>
        <p:spPr>
          <a:xfrm>
            <a:off x="5269508" y="2572988"/>
            <a:ext cx="992189" cy="219290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defRPr/>
            </a:pPr>
            <a:r>
              <a:rPr lang="sv-SE" altLang="sv-SE" sz="1050" dirty="0">
                <a:solidFill>
                  <a:srgbClr val="000000"/>
                </a:solidFill>
              </a:rPr>
              <a:t>Ansvarar för den sociala rehabiliteringen</a:t>
            </a:r>
            <a:r>
              <a:rPr lang="sv-SE" altLang="sv-SE" sz="1050" dirty="0">
                <a:solidFill>
                  <a:srgbClr val="3F3F3F"/>
                </a:solidFill>
              </a:rPr>
              <a:t>.</a:t>
            </a: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3F3F3F"/>
              </a:solidFill>
            </a:endParaRPr>
          </a:p>
          <a:p>
            <a:pPr fontAlgn="base">
              <a:spcBef>
                <a:spcPct val="0"/>
              </a:spcBef>
              <a:spcAft>
                <a:spcPct val="0"/>
              </a:spcAft>
              <a:defRPr/>
            </a:pPr>
            <a:endParaRPr lang="sv-SE" altLang="sv-SE" sz="1050" dirty="0">
              <a:solidFill>
                <a:srgbClr val="000000"/>
              </a:solidFill>
            </a:endParaRPr>
          </a:p>
        </p:txBody>
      </p:sp>
      <p:sp>
        <p:nvSpPr>
          <p:cNvPr id="8" name="textruta 7"/>
          <p:cNvSpPr txBox="1"/>
          <p:nvPr/>
        </p:nvSpPr>
        <p:spPr>
          <a:xfrm>
            <a:off x="6306346" y="2493369"/>
            <a:ext cx="1034852" cy="2839239"/>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fontAlgn="base">
              <a:spcBef>
                <a:spcPct val="0"/>
              </a:spcBef>
              <a:spcAft>
                <a:spcPct val="0"/>
              </a:spcAft>
              <a:defRPr/>
            </a:pPr>
            <a:r>
              <a:rPr lang="sv-SE" altLang="sv-SE" sz="1050" dirty="0">
                <a:solidFill>
                  <a:srgbClr val="000000"/>
                </a:solidFill>
              </a:rPr>
              <a:t>Ansvarar för att lämna de upplysningar som behövs för att klarlägga behovet av rehabilitering och efter bästa förmåga ta egna initiativ samt aktivt medverka i sin rehabilitering.</a:t>
            </a:r>
          </a:p>
        </p:txBody>
      </p:sp>
      <p:sp>
        <p:nvSpPr>
          <p:cNvPr id="9" name="textruta 8"/>
          <p:cNvSpPr txBox="1"/>
          <p:nvPr/>
        </p:nvSpPr>
        <p:spPr>
          <a:xfrm>
            <a:off x="1761133" y="2012157"/>
            <a:ext cx="1095281" cy="57708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spcBef>
                <a:spcPct val="0"/>
              </a:spcBef>
              <a:spcAft>
                <a:spcPct val="0"/>
              </a:spcAft>
              <a:defRPr/>
            </a:pPr>
            <a:endParaRPr lang="sv-SE" sz="1050" b="1" dirty="0">
              <a:solidFill>
                <a:srgbClr val="000000"/>
              </a:solidFill>
            </a:endParaRPr>
          </a:p>
          <a:p>
            <a:pPr algn="ctr" fontAlgn="base">
              <a:spcBef>
                <a:spcPct val="0"/>
              </a:spcBef>
              <a:spcAft>
                <a:spcPct val="0"/>
              </a:spcAft>
              <a:defRPr/>
            </a:pPr>
            <a:r>
              <a:rPr lang="sv-SE" sz="1050" b="1" dirty="0">
                <a:solidFill>
                  <a:srgbClr val="000000"/>
                </a:solidFill>
              </a:rPr>
              <a:t>Sjukvården</a:t>
            </a:r>
            <a:endParaRPr lang="sv-SE" sz="1050" dirty="0">
              <a:solidFill>
                <a:srgbClr val="3F3F3F"/>
              </a:solidFill>
            </a:endParaRPr>
          </a:p>
          <a:p>
            <a:pPr algn="ctr" fontAlgn="base">
              <a:spcBef>
                <a:spcPct val="0"/>
              </a:spcBef>
              <a:spcAft>
                <a:spcPct val="0"/>
              </a:spcAft>
              <a:defRPr/>
            </a:pPr>
            <a:endParaRPr lang="sv-SE" sz="1050" dirty="0">
              <a:solidFill>
                <a:srgbClr val="3F3F3F"/>
              </a:solidFill>
            </a:endParaRPr>
          </a:p>
        </p:txBody>
      </p:sp>
      <p:sp>
        <p:nvSpPr>
          <p:cNvPr id="10" name="textruta 9"/>
          <p:cNvSpPr txBox="1"/>
          <p:nvPr/>
        </p:nvSpPr>
        <p:spPr>
          <a:xfrm>
            <a:off x="2840635" y="2008189"/>
            <a:ext cx="1169789" cy="738664"/>
          </a:xfrm>
          <a:prstGeom prst="rect">
            <a:avLst/>
          </a:prstGeom>
          <a:solidFill>
            <a:schemeClr val="bg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spcBef>
                <a:spcPct val="0"/>
              </a:spcBef>
              <a:spcAft>
                <a:spcPct val="0"/>
              </a:spcAft>
              <a:defRPr/>
            </a:pPr>
            <a:br>
              <a:rPr lang="sv-SE" altLang="sv-SE" sz="1050" b="1" dirty="0">
                <a:solidFill>
                  <a:srgbClr val="000000"/>
                </a:solidFill>
              </a:rPr>
            </a:br>
            <a:r>
              <a:rPr lang="sv-SE" altLang="sv-SE" sz="1050" b="1" dirty="0">
                <a:solidFill>
                  <a:srgbClr val="000000"/>
                </a:solidFill>
              </a:rPr>
              <a:t>Försäkringskassan</a:t>
            </a:r>
          </a:p>
          <a:p>
            <a:pPr algn="ctr" fontAlgn="base">
              <a:spcBef>
                <a:spcPct val="0"/>
              </a:spcBef>
              <a:spcAft>
                <a:spcPct val="0"/>
              </a:spcAft>
              <a:defRPr/>
            </a:pPr>
            <a:r>
              <a:rPr lang="sv-SE" altLang="sv-SE" sz="1050" b="1" dirty="0">
                <a:solidFill>
                  <a:srgbClr val="000000"/>
                </a:solidFill>
              </a:rPr>
              <a:t> </a:t>
            </a:r>
          </a:p>
        </p:txBody>
      </p:sp>
      <p:sp>
        <p:nvSpPr>
          <p:cNvPr id="11" name="textruta 10"/>
          <p:cNvSpPr txBox="1"/>
          <p:nvPr/>
        </p:nvSpPr>
        <p:spPr>
          <a:xfrm>
            <a:off x="4041324" y="2020662"/>
            <a:ext cx="1228186" cy="738664"/>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0"/>
              </a:spcBef>
              <a:spcAft>
                <a:spcPct val="0"/>
              </a:spcAft>
              <a:defRPr/>
            </a:pPr>
            <a:r>
              <a:rPr lang="sv-SE" altLang="sv-SE" sz="1050" b="1" dirty="0">
                <a:solidFill>
                  <a:srgbClr val="000000"/>
                </a:solidFill>
              </a:rPr>
              <a:t>Arbetsgivaren </a:t>
            </a:r>
            <a:br>
              <a:rPr lang="sv-SE" altLang="sv-SE" sz="1050" b="1" dirty="0">
                <a:solidFill>
                  <a:srgbClr val="000000"/>
                </a:solidFill>
              </a:rPr>
            </a:br>
            <a:r>
              <a:rPr lang="sv-SE" altLang="sv-SE" sz="1050" dirty="0">
                <a:solidFill>
                  <a:srgbClr val="000000"/>
                </a:solidFill>
              </a:rPr>
              <a:t>eller</a:t>
            </a:r>
            <a:r>
              <a:rPr lang="sv-SE" altLang="sv-SE" sz="1050" b="1" dirty="0">
                <a:solidFill>
                  <a:srgbClr val="000000"/>
                </a:solidFill>
              </a:rPr>
              <a:t> Arbetsförmedlingen </a:t>
            </a:r>
            <a:endParaRPr lang="sv-SE" altLang="sv-SE" sz="1050" dirty="0">
              <a:solidFill>
                <a:srgbClr val="000000"/>
              </a:solidFill>
            </a:endParaRPr>
          </a:p>
        </p:txBody>
      </p:sp>
      <p:sp>
        <p:nvSpPr>
          <p:cNvPr id="12" name="textruta 11"/>
          <p:cNvSpPr txBox="1"/>
          <p:nvPr/>
        </p:nvSpPr>
        <p:spPr>
          <a:xfrm>
            <a:off x="5271494" y="2013150"/>
            <a:ext cx="990203" cy="577081"/>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br>
              <a:rPr lang="sv-SE" altLang="sv-SE" sz="1050" b="1" dirty="0">
                <a:solidFill>
                  <a:srgbClr val="000000"/>
                </a:solidFill>
              </a:rPr>
            </a:br>
            <a:r>
              <a:rPr lang="sv-SE" altLang="sv-SE" sz="1050" b="1" dirty="0">
                <a:solidFill>
                  <a:srgbClr val="000000"/>
                </a:solidFill>
              </a:rPr>
              <a:t>Kommunen</a:t>
            </a:r>
          </a:p>
          <a:p>
            <a:pPr algn="ctr" fontAlgn="base">
              <a:spcBef>
                <a:spcPct val="0"/>
              </a:spcBef>
              <a:spcAft>
                <a:spcPct val="0"/>
              </a:spcAft>
              <a:defRPr/>
            </a:pPr>
            <a:endParaRPr lang="sv-SE" altLang="sv-SE" sz="1050" b="1" dirty="0">
              <a:solidFill>
                <a:srgbClr val="000000"/>
              </a:solidFill>
            </a:endParaRPr>
          </a:p>
        </p:txBody>
      </p:sp>
      <p:sp>
        <p:nvSpPr>
          <p:cNvPr id="13" name="textruta 12"/>
          <p:cNvSpPr txBox="1"/>
          <p:nvPr/>
        </p:nvSpPr>
        <p:spPr>
          <a:xfrm>
            <a:off x="6306346" y="2013150"/>
            <a:ext cx="1034852" cy="738664"/>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base">
              <a:spcBef>
                <a:spcPct val="0"/>
              </a:spcBef>
              <a:spcAft>
                <a:spcPct val="0"/>
              </a:spcAft>
              <a:defRPr/>
            </a:pPr>
            <a:r>
              <a:rPr lang="sv-SE" altLang="sv-SE" sz="1050" b="1" dirty="0">
                <a:solidFill>
                  <a:srgbClr val="000000"/>
                </a:solidFill>
              </a:rPr>
              <a:t>Klienten/</a:t>
            </a:r>
            <a:br>
              <a:rPr lang="sv-SE" altLang="sv-SE" sz="1050" b="1" dirty="0">
                <a:solidFill>
                  <a:srgbClr val="000000"/>
                </a:solidFill>
              </a:rPr>
            </a:br>
            <a:r>
              <a:rPr lang="sv-SE" altLang="sv-SE" sz="1050" b="1" dirty="0">
                <a:solidFill>
                  <a:srgbClr val="000000"/>
                </a:solidFill>
              </a:rPr>
              <a:t>medarbetaren/</a:t>
            </a:r>
            <a:br>
              <a:rPr lang="sv-SE" altLang="sv-SE" sz="1050" b="1" dirty="0">
                <a:solidFill>
                  <a:srgbClr val="000000"/>
                </a:solidFill>
              </a:rPr>
            </a:br>
            <a:r>
              <a:rPr lang="sv-SE" altLang="sv-SE" sz="1050" b="1" dirty="0">
                <a:solidFill>
                  <a:srgbClr val="000000"/>
                </a:solidFill>
              </a:rPr>
              <a:t>patienten </a:t>
            </a:r>
          </a:p>
        </p:txBody>
      </p:sp>
      <p:sp>
        <p:nvSpPr>
          <p:cNvPr id="14" name="Rubrik 13">
            <a:extLst>
              <a:ext uri="{FF2B5EF4-FFF2-40B4-BE49-F238E27FC236}">
                <a16:creationId xmlns:a16="http://schemas.microsoft.com/office/drawing/2014/main" id="{A7E92B28-B96F-4226-9969-CE3997689618}"/>
              </a:ext>
            </a:extLst>
          </p:cNvPr>
          <p:cNvSpPr>
            <a:spLocks noGrp="1"/>
          </p:cNvSpPr>
          <p:nvPr>
            <p:ph type="title"/>
          </p:nvPr>
        </p:nvSpPr>
        <p:spPr/>
        <p:txBody>
          <a:bodyPr/>
          <a:lstStyle/>
          <a:p>
            <a:r>
              <a:rPr lang="sv-SE" dirty="0"/>
              <a:t>Ansvar för olika aktörer</a:t>
            </a:r>
          </a:p>
        </p:txBody>
      </p:sp>
    </p:spTree>
    <p:extLst>
      <p:ext uri="{BB962C8B-B14F-4D97-AF65-F5344CB8AC3E}">
        <p14:creationId xmlns:p14="http://schemas.microsoft.com/office/powerpoint/2010/main" val="286179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5BF426BA-82E6-4B7A-8852-4D30E7827732}"/>
              </a:ext>
            </a:extLst>
          </p:cNvPr>
          <p:cNvSpPr>
            <a:spLocks noGrp="1"/>
          </p:cNvSpPr>
          <p:nvPr>
            <p:ph type="body" sz="quarter" idx="10"/>
          </p:nvPr>
        </p:nvSpPr>
        <p:spPr/>
        <p:txBody>
          <a:bodyPr/>
          <a:lstStyle/>
          <a:p>
            <a:r>
              <a:rPr lang="sv-SE" dirty="0"/>
              <a:t>Alla har också sitt uppdrag utifrån Försäkringskassans samordningsansvar</a:t>
            </a:r>
          </a:p>
        </p:txBody>
      </p:sp>
    </p:spTree>
    <p:extLst>
      <p:ext uri="{BB962C8B-B14F-4D97-AF65-F5344CB8AC3E}">
        <p14:creationId xmlns:p14="http://schemas.microsoft.com/office/powerpoint/2010/main" val="328690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F654A2-4E03-4B85-9EF3-A7ECCEDAC93E}"/>
              </a:ext>
            </a:extLst>
          </p:cNvPr>
          <p:cNvSpPr>
            <a:spLocks noGrp="1"/>
          </p:cNvSpPr>
          <p:nvPr>
            <p:ph type="title"/>
          </p:nvPr>
        </p:nvSpPr>
        <p:spPr/>
        <p:txBody>
          <a:bodyPr/>
          <a:lstStyle/>
          <a:p>
            <a:r>
              <a:rPr lang="sv-SE" dirty="0"/>
              <a:t>Försäkringskassans uppdrag</a:t>
            </a:r>
          </a:p>
        </p:txBody>
      </p:sp>
      <p:sp>
        <p:nvSpPr>
          <p:cNvPr id="4" name="Platshållare för text 3">
            <a:extLst>
              <a:ext uri="{FF2B5EF4-FFF2-40B4-BE49-F238E27FC236}">
                <a16:creationId xmlns:a16="http://schemas.microsoft.com/office/drawing/2014/main" id="{BAFE293B-93AB-493C-A0FE-B37A095DC39C}"/>
              </a:ext>
            </a:extLst>
          </p:cNvPr>
          <p:cNvSpPr>
            <a:spLocks noGrp="1"/>
          </p:cNvSpPr>
          <p:nvPr>
            <p:ph type="body" sz="quarter" idx="15"/>
          </p:nvPr>
        </p:nvSpPr>
        <p:spPr/>
        <p:txBody>
          <a:bodyPr>
            <a:normAutofit fontScale="47500" lnSpcReduction="20000"/>
          </a:bodyPr>
          <a:lstStyle/>
          <a:p>
            <a:r>
              <a:rPr lang="sv-SE" sz="2624" dirty="0"/>
              <a:t>För att individen ska få tillgång till rehabiliteringsinsatser behöver vi samverka med de myndigheter som ansvarar för rehabiliteringen</a:t>
            </a:r>
          </a:p>
          <a:p>
            <a:endParaRPr lang="sv-SE" dirty="0"/>
          </a:p>
        </p:txBody>
      </p:sp>
      <p:sp>
        <p:nvSpPr>
          <p:cNvPr id="3" name="Platshållare för text 2">
            <a:extLst>
              <a:ext uri="{FF2B5EF4-FFF2-40B4-BE49-F238E27FC236}">
                <a16:creationId xmlns:a16="http://schemas.microsoft.com/office/drawing/2014/main" id="{46ADC725-1D11-4038-A2F1-E6EED2D7B3F3}"/>
              </a:ext>
            </a:extLst>
          </p:cNvPr>
          <p:cNvSpPr>
            <a:spLocks noGrp="1"/>
          </p:cNvSpPr>
          <p:nvPr>
            <p:ph type="body" sz="quarter" idx="14"/>
          </p:nvPr>
        </p:nvSpPr>
        <p:spPr/>
        <p:txBody>
          <a:bodyPr>
            <a:normAutofit fontScale="92500"/>
          </a:bodyPr>
          <a:lstStyle/>
          <a:p>
            <a:r>
              <a:rPr lang="sv-SE" dirty="0"/>
              <a:t>Vi samordnar rehabiliteringsinsatser med:</a:t>
            </a:r>
          </a:p>
          <a:p>
            <a:pPr lvl="1"/>
            <a:r>
              <a:rPr lang="sv-SE" dirty="0"/>
              <a:t>Hälso- och sjukvården</a:t>
            </a:r>
          </a:p>
          <a:p>
            <a:pPr lvl="1"/>
            <a:r>
              <a:rPr lang="sv-SE" dirty="0"/>
              <a:t>Kommunen (socialtjänsten/arbetsmarknadsenheten)</a:t>
            </a:r>
          </a:p>
          <a:p>
            <a:pPr lvl="1"/>
            <a:r>
              <a:rPr lang="sv-SE" dirty="0"/>
              <a:t>Arbetsförmedlingen</a:t>
            </a:r>
          </a:p>
          <a:p>
            <a:r>
              <a:rPr lang="sv-SE" dirty="0"/>
              <a:t>I samordningsuppdraget ingår att:</a:t>
            </a:r>
          </a:p>
          <a:p>
            <a:pPr lvl="1"/>
            <a:r>
              <a:rPr lang="sv-SE" dirty="0"/>
              <a:t>Identifiera individens rehabiliteringsbehov</a:t>
            </a:r>
            <a:endParaRPr lang="sv-SE" dirty="0">
              <a:solidFill>
                <a:srgbClr val="FF0000"/>
              </a:solidFill>
            </a:endParaRPr>
          </a:p>
          <a:p>
            <a:pPr lvl="1"/>
            <a:r>
              <a:rPr lang="sv-SE" dirty="0">
                <a:solidFill>
                  <a:schemeClr val="tx1"/>
                </a:solidFill>
              </a:rPr>
              <a:t>Kontakta berörd huvudman för rehabiliteringsinsatsen</a:t>
            </a:r>
          </a:p>
          <a:p>
            <a:pPr lvl="1"/>
            <a:r>
              <a:rPr lang="sv-SE" dirty="0">
                <a:solidFill>
                  <a:schemeClr val="tx1"/>
                </a:solidFill>
              </a:rPr>
              <a:t>Följa </a:t>
            </a:r>
            <a:r>
              <a:rPr lang="sv-SE" kern="1200" dirty="0">
                <a:solidFill>
                  <a:schemeClr val="tx1"/>
                </a:solidFill>
              </a:rPr>
              <a:t>upp individens rehabiliteringsprocess.</a:t>
            </a:r>
          </a:p>
          <a:p>
            <a:pPr lvl="1"/>
            <a:endParaRPr lang="sv-SE" dirty="0"/>
          </a:p>
          <a:p>
            <a:endParaRPr lang="sv-SE" dirty="0"/>
          </a:p>
        </p:txBody>
      </p:sp>
      <p:pic>
        <p:nvPicPr>
          <p:cNvPr id="6" name="Platshållare för innehåll 5" descr="Ett kugghjul som beskriver Försäkringskassans samordningsansvar och övriga parters rehabiliteringsansvar">
            <a:extLst>
              <a:ext uri="{FF2B5EF4-FFF2-40B4-BE49-F238E27FC236}">
                <a16:creationId xmlns:a16="http://schemas.microsoft.com/office/drawing/2014/main" id="{87A9498E-8F1C-4E8D-9034-D7BAFF2382A9}"/>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5003959" y="1667661"/>
            <a:ext cx="3327627" cy="3330025"/>
          </a:xfrm>
          <a:prstGeom prst="rect">
            <a:avLst/>
          </a:prstGeom>
        </p:spPr>
      </p:pic>
      <p:cxnSp>
        <p:nvCxnSpPr>
          <p:cNvPr id="7" name="Rak 4" descr="En streckad linje som gör skillnad på Försäkringskassans samordningsansvar och övriga aktörers rehabiliteringsansvar">
            <a:extLst>
              <a:ext uri="{FF2B5EF4-FFF2-40B4-BE49-F238E27FC236}">
                <a16:creationId xmlns:a16="http://schemas.microsoft.com/office/drawing/2014/main" id="{C9565CEE-A3DA-4E48-BE48-29482FA3EFCC}"/>
              </a:ext>
            </a:extLst>
          </p:cNvPr>
          <p:cNvCxnSpPr>
            <a:cxnSpLocks/>
          </p:cNvCxnSpPr>
          <p:nvPr/>
        </p:nvCxnSpPr>
        <p:spPr>
          <a:xfrm>
            <a:off x="4625995" y="2749510"/>
            <a:ext cx="4157596" cy="0"/>
          </a:xfrm>
          <a:prstGeom prst="line">
            <a:avLst/>
          </a:prstGeom>
          <a:ln w="285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0473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5DB7A1D-FD4B-4ADC-930E-02D0E6DC7353}"/>
              </a:ext>
            </a:extLst>
          </p:cNvPr>
          <p:cNvSpPr>
            <a:spLocks noGrp="1"/>
          </p:cNvSpPr>
          <p:nvPr>
            <p:ph type="body" sz="quarter" idx="10"/>
          </p:nvPr>
        </p:nvSpPr>
        <p:spPr/>
        <p:txBody>
          <a:bodyPr/>
          <a:lstStyle/>
          <a:p>
            <a:endParaRPr lang="sv-SE"/>
          </a:p>
        </p:txBody>
      </p:sp>
      <p:sp>
        <p:nvSpPr>
          <p:cNvPr id="4" name="Rubrik 3"/>
          <p:cNvSpPr>
            <a:spLocks noGrp="1"/>
          </p:cNvSpPr>
          <p:nvPr>
            <p:ph type="ctrTitle" idx="4294967295"/>
          </p:nvPr>
        </p:nvSpPr>
        <p:spPr>
          <a:xfrm>
            <a:off x="0" y="2063750"/>
            <a:ext cx="7772400" cy="1225550"/>
          </a:xfrm>
        </p:spPr>
        <p:txBody>
          <a:bodyPr/>
          <a:lstStyle/>
          <a:p>
            <a:pPr algn="ctr"/>
            <a:r>
              <a:rPr lang="sv-SE" dirty="0"/>
              <a:t>Några ersättningar i korthet</a:t>
            </a:r>
          </a:p>
        </p:txBody>
      </p:sp>
    </p:spTree>
    <p:extLst>
      <p:ext uri="{BB962C8B-B14F-4D97-AF65-F5344CB8AC3E}">
        <p14:creationId xmlns:p14="http://schemas.microsoft.com/office/powerpoint/2010/main" val="5342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9"/>
          <p:cNvPicPr>
            <a:picLocks noChangeAspect="1"/>
          </p:cNvPicPr>
          <p:nvPr/>
        </p:nvPicPr>
        <p:blipFill rotWithShape="1">
          <a:blip r:embed="rId3" cstate="print">
            <a:extLst>
              <a:ext uri="{28A0092B-C50C-407E-A947-70E740481C1C}">
                <a14:useLocalDpi xmlns:a14="http://schemas.microsoft.com/office/drawing/2010/main" val="0"/>
              </a:ext>
            </a:extLst>
          </a:blip>
          <a:srcRect l="3161" t="478" r="345" b="-27633"/>
          <a:stretch/>
        </p:blipFill>
        <p:spPr>
          <a:xfrm>
            <a:off x="6401241" y="1755604"/>
            <a:ext cx="2393266" cy="3030050"/>
          </a:xfrm>
          <a:prstGeom prst="rect">
            <a:avLst/>
          </a:prstGeom>
        </p:spPr>
      </p:pic>
      <p:sp>
        <p:nvSpPr>
          <p:cNvPr id="3" name="Platshållare för innehåll 2"/>
          <p:cNvSpPr>
            <a:spLocks noGrp="1"/>
          </p:cNvSpPr>
          <p:nvPr>
            <p:ph idx="4294967295"/>
          </p:nvPr>
        </p:nvSpPr>
        <p:spPr>
          <a:xfrm>
            <a:off x="641102" y="1034175"/>
            <a:ext cx="6259030" cy="3892378"/>
          </a:xfrm>
          <a:prstGeom prst="rect">
            <a:avLst/>
          </a:prstGeom>
        </p:spPr>
        <p:txBody>
          <a:bodyPr>
            <a:normAutofit fontScale="92500" lnSpcReduction="10000"/>
          </a:bodyPr>
          <a:lstStyle/>
          <a:p>
            <a:pPr marL="0" indent="0">
              <a:buNone/>
            </a:pPr>
            <a:r>
              <a:rPr lang="sv-SE" sz="3000" b="1" dirty="0">
                <a:latin typeface="+mj-lt"/>
              </a:rPr>
              <a:t>Aktivitetsersättning och dess intention</a:t>
            </a:r>
            <a:endParaRPr lang="sv-SE" dirty="0">
              <a:latin typeface="+mj-lt"/>
            </a:endParaRPr>
          </a:p>
          <a:p>
            <a:pPr marL="0" indent="0">
              <a:buNone/>
            </a:pPr>
            <a:endParaRPr lang="sv-SE" sz="1800" dirty="0">
              <a:latin typeface="+mj-lt"/>
            </a:endParaRPr>
          </a:p>
          <a:p>
            <a:pPr marL="0" indent="0">
              <a:buNone/>
            </a:pPr>
            <a:r>
              <a:rPr lang="sv-SE" sz="1800" dirty="0">
                <a:latin typeface="+mj-lt"/>
              </a:rPr>
              <a:t>Syftet med reformen som infördes 2003 var att unga med långvarigt nedsatt arbetsförmåga skulle få ett särskilt stöd genom att få aktivitetsersättning. Ersättningsformen skulle stimulera till aktiviteter utan att den ekonomiska tryggheten påverkas. </a:t>
            </a:r>
          </a:p>
          <a:p>
            <a:pPr marL="0" indent="0">
              <a:buNone/>
            </a:pPr>
            <a:endParaRPr lang="sv-SE" sz="1800" dirty="0">
              <a:latin typeface="+mj-lt"/>
            </a:endParaRPr>
          </a:p>
          <a:p>
            <a:pPr marL="0" indent="0">
              <a:buNone/>
            </a:pPr>
            <a:endParaRPr lang="sv-SE" sz="1800" dirty="0"/>
          </a:p>
          <a:p>
            <a:pPr marL="0" indent="0">
              <a:buNone/>
            </a:pPr>
            <a:r>
              <a:rPr lang="sv-SE" sz="1800" dirty="0"/>
              <a:t> </a:t>
            </a:r>
            <a:endParaRPr lang="sv-SE" dirty="0"/>
          </a:p>
          <a:p>
            <a:pPr marL="0" indent="0">
              <a:buNone/>
            </a:pPr>
            <a:endParaRPr lang="sv-SE" dirty="0"/>
          </a:p>
        </p:txBody>
      </p:sp>
    </p:spTree>
    <p:extLst>
      <p:ext uri="{BB962C8B-B14F-4D97-AF65-F5344CB8AC3E}">
        <p14:creationId xmlns:p14="http://schemas.microsoft.com/office/powerpoint/2010/main" val="167532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512474" y="1909917"/>
            <a:ext cx="5543550" cy="3527585"/>
          </a:xfrm>
        </p:spPr>
        <p:txBody>
          <a:bodyPr/>
          <a:lstStyle/>
          <a:p>
            <a:r>
              <a:rPr lang="sv-SE" sz="1800" dirty="0">
                <a:latin typeface="+mj-lt"/>
              </a:rPr>
              <a:t>är mellan 19 och 29 år</a:t>
            </a:r>
          </a:p>
          <a:p>
            <a:r>
              <a:rPr lang="sv-SE" sz="1800" dirty="0">
                <a:latin typeface="+mj-lt"/>
              </a:rPr>
              <a:t>behöver längre tid för att bli klar med skolan på grund av en funktionsnedsättning.</a:t>
            </a:r>
          </a:p>
          <a:p>
            <a:r>
              <a:rPr lang="sv-SE" sz="1800" dirty="0">
                <a:latin typeface="+mj-lt"/>
              </a:rPr>
              <a:t>studier till och med gymnasieexamen eller motsvarande</a:t>
            </a:r>
          </a:p>
          <a:p>
            <a:r>
              <a:rPr lang="sv-SE" sz="1800" dirty="0">
                <a:latin typeface="+mj-lt"/>
              </a:rPr>
              <a:t>Ingen bedömning av arbetsförmåga</a:t>
            </a:r>
          </a:p>
          <a:p>
            <a:endParaRPr lang="sv-SE" dirty="0"/>
          </a:p>
        </p:txBody>
      </p:sp>
      <p:sp>
        <p:nvSpPr>
          <p:cNvPr id="4" name="Rubrik 3"/>
          <p:cNvSpPr>
            <a:spLocks noGrp="1"/>
          </p:cNvSpPr>
          <p:nvPr>
            <p:ph type="title"/>
          </p:nvPr>
        </p:nvSpPr>
        <p:spPr>
          <a:xfrm>
            <a:off x="512474" y="1048980"/>
            <a:ext cx="8460000" cy="857250"/>
          </a:xfrm>
        </p:spPr>
        <p:txBody>
          <a:bodyPr>
            <a:normAutofit/>
          </a:bodyPr>
          <a:lstStyle/>
          <a:p>
            <a:r>
              <a:rPr lang="sv-SE" sz="3000" dirty="0"/>
              <a:t>Aktivitetsersättning vid förlängd skolgång</a:t>
            </a:r>
          </a:p>
        </p:txBody>
      </p:sp>
      <p:pic>
        <p:nvPicPr>
          <p:cNvPr id="7" name="Platshållare för bild 6"/>
          <p:cNvPicPr>
            <a:picLocks noChangeAspect="1"/>
          </p:cNvPicPr>
          <p:nvPr/>
        </p:nvPicPr>
        <p:blipFill>
          <a:blip r:embed="rId3" cstate="print">
            <a:extLst>
              <a:ext uri="{28A0092B-C50C-407E-A947-70E740481C1C}">
                <a14:useLocalDpi xmlns:a14="http://schemas.microsoft.com/office/drawing/2010/main" val="0"/>
              </a:ext>
            </a:extLst>
          </a:blip>
          <a:srcRect t="9038" b="9038"/>
          <a:stretch>
            <a:fillRect/>
          </a:stretch>
        </p:blipFill>
        <p:spPr>
          <a:xfrm>
            <a:off x="6056024" y="3346042"/>
            <a:ext cx="2860556" cy="1479831"/>
          </a:xfrm>
          <a:prstGeom prst="rect">
            <a:avLst/>
          </a:prstGeom>
        </p:spPr>
      </p:pic>
    </p:spTree>
    <p:extLst>
      <p:ext uri="{BB962C8B-B14F-4D97-AF65-F5344CB8AC3E}">
        <p14:creationId xmlns:p14="http://schemas.microsoft.com/office/powerpoint/2010/main" val="115746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5536" y="431326"/>
            <a:ext cx="8460000" cy="857250"/>
          </a:xfrm>
        </p:spPr>
        <p:txBody>
          <a:bodyPr>
            <a:normAutofit/>
          </a:bodyPr>
          <a:lstStyle/>
          <a:p>
            <a:r>
              <a:rPr lang="sv-SE" sz="3000" dirty="0"/>
              <a:t>Aktivitetsersättning nedsatt arbetsförmåga</a:t>
            </a:r>
          </a:p>
        </p:txBody>
      </p:sp>
      <p:sp>
        <p:nvSpPr>
          <p:cNvPr id="8" name="Platshållare för text 7"/>
          <p:cNvSpPr>
            <a:spLocks noGrp="1"/>
          </p:cNvSpPr>
          <p:nvPr>
            <p:ph type="body" sz="quarter" idx="4294967295"/>
          </p:nvPr>
        </p:nvSpPr>
        <p:spPr>
          <a:xfrm>
            <a:off x="3329449" y="2973632"/>
            <a:ext cx="4802324" cy="3223118"/>
          </a:xfrm>
          <a:prstGeom prst="rect">
            <a:avLst/>
          </a:prstGeom>
        </p:spPr>
        <p:txBody>
          <a:bodyPr>
            <a:normAutofit/>
          </a:bodyPr>
          <a:lstStyle/>
          <a:p>
            <a:endParaRPr lang="sv-SE" dirty="0"/>
          </a:p>
          <a:p>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944113"/>
            <a:ext cx="1722071" cy="928383"/>
          </a:xfrm>
          <a:prstGeom prst="rect">
            <a:avLst/>
          </a:prstGeom>
        </p:spPr>
      </p:pic>
      <p:sp>
        <p:nvSpPr>
          <p:cNvPr id="2" name="Rektangel 1"/>
          <p:cNvSpPr/>
          <p:nvPr/>
        </p:nvSpPr>
        <p:spPr>
          <a:xfrm>
            <a:off x="755576" y="1393425"/>
            <a:ext cx="6377309" cy="3693319"/>
          </a:xfrm>
          <a:prstGeom prst="rect">
            <a:avLst/>
          </a:prstGeom>
        </p:spPr>
        <p:txBody>
          <a:bodyPr wrap="square">
            <a:spAutoFit/>
          </a:bodyPr>
          <a:lstStyle/>
          <a:p>
            <a:pPr marL="214313" indent="-214313">
              <a:buFont typeface="Arial" panose="020B0604020202020204" pitchFamily="34" charset="0"/>
              <a:buChar char="•"/>
            </a:pPr>
            <a:r>
              <a:rPr lang="sv-SE" dirty="0">
                <a:latin typeface="+mj-lt"/>
              </a:rPr>
              <a:t>Om du inte kan arbeta heltid på grund av sjukdom, skada eller funktionsnedsättning under minst ett år</a:t>
            </a:r>
          </a:p>
          <a:p>
            <a:pPr marL="214313" indent="-214313">
              <a:buFont typeface="Arial" panose="020B0604020202020204" pitchFamily="34" charset="0"/>
              <a:buChar char="•"/>
            </a:pPr>
            <a:r>
              <a:rPr lang="sv-SE" altLang="sv-SE" dirty="0">
                <a:latin typeface="+mj-lt"/>
              </a:rPr>
              <a:t>Ålder 19 – 29 år</a:t>
            </a:r>
          </a:p>
          <a:p>
            <a:pPr marL="214313" indent="-214313">
              <a:buFont typeface="Arial" panose="020B0604020202020204" pitchFamily="34" charset="0"/>
              <a:buChar char="•"/>
            </a:pPr>
            <a:r>
              <a:rPr lang="sv-SE" altLang="sv-SE" dirty="0">
                <a:latin typeface="+mj-lt"/>
              </a:rPr>
              <a:t>Krävs läkarutlåtande. Medicinsk nedsättning är grunden</a:t>
            </a:r>
          </a:p>
          <a:p>
            <a:pPr marL="214313" indent="-214313">
              <a:buFont typeface="Arial" panose="020B0604020202020204" pitchFamily="34" charset="0"/>
              <a:buChar char="•"/>
            </a:pPr>
            <a:r>
              <a:rPr lang="sv-SE" altLang="sv-SE" dirty="0">
                <a:latin typeface="+mj-lt"/>
              </a:rPr>
              <a:t>Arbetsförmågan ska vara nedsatt med minst en fjärdedel</a:t>
            </a:r>
          </a:p>
          <a:p>
            <a:pPr marL="214313" indent="-214313">
              <a:buFont typeface="Arial" panose="020B0604020202020204" pitchFamily="34" charset="0"/>
              <a:buChar char="•"/>
            </a:pPr>
            <a:r>
              <a:rPr lang="sv-SE" altLang="sv-SE" dirty="0">
                <a:latin typeface="+mj-lt"/>
              </a:rPr>
              <a:t>Nedsättningen ska bestå under minst 1 år</a:t>
            </a:r>
          </a:p>
          <a:p>
            <a:pPr marL="214313" indent="-214313">
              <a:buFont typeface="Arial" panose="020B0604020202020204" pitchFamily="34" charset="0"/>
              <a:buChar char="•"/>
            </a:pPr>
            <a:r>
              <a:rPr lang="sv-SE" altLang="sv-SE" dirty="0">
                <a:latin typeface="+mj-lt"/>
              </a:rPr>
              <a:t>Kan beviljas max 3 år i taget</a:t>
            </a:r>
          </a:p>
          <a:p>
            <a:pPr marL="214313" indent="-214313">
              <a:buFont typeface="Arial" panose="020B0604020202020204" pitchFamily="34" charset="0"/>
              <a:buChar char="•"/>
            </a:pPr>
            <a:r>
              <a:rPr lang="sv-SE" altLang="sv-SE" dirty="0">
                <a:latin typeface="+mj-lt"/>
              </a:rPr>
              <a:t>Prövning mot förvärvsarbeten på</a:t>
            </a:r>
            <a:br>
              <a:rPr lang="sv-SE" altLang="sv-SE" dirty="0">
                <a:latin typeface="+mj-lt"/>
              </a:rPr>
            </a:br>
            <a:r>
              <a:rPr lang="sv-SE" altLang="sv-SE" dirty="0">
                <a:latin typeface="+mj-lt"/>
              </a:rPr>
              <a:t>hela arbetsmarknaden</a:t>
            </a:r>
          </a:p>
          <a:p>
            <a:pPr marL="214313" indent="-214313">
              <a:buFont typeface="Arial" panose="020B0604020202020204" pitchFamily="34" charset="0"/>
              <a:buChar char="•"/>
            </a:pPr>
            <a:r>
              <a:rPr lang="sv-SE" altLang="sv-SE" dirty="0">
                <a:latin typeface="+mj-lt"/>
              </a:rPr>
              <a:t>Möjlighet till vilande ersättning och prövotid. </a:t>
            </a:r>
          </a:p>
          <a:p>
            <a:pPr marL="214313" indent="-214313">
              <a:buFont typeface="Arial" panose="020B0604020202020204" pitchFamily="34" charset="0"/>
              <a:buChar char="•"/>
            </a:pPr>
            <a:endParaRPr lang="sv-SE" altLang="sv-SE" dirty="0">
              <a:latin typeface="+mj-lt"/>
            </a:endParaRPr>
          </a:p>
          <a:p>
            <a:r>
              <a:rPr lang="sv-SE" altLang="sv-SE" dirty="0">
                <a:latin typeface="+mj-lt"/>
              </a:rPr>
              <a:t>Sedan februari 2017 kan man beviljas hel sjukersättning från det år man fyller 19 år </a:t>
            </a:r>
          </a:p>
        </p:txBody>
      </p:sp>
    </p:spTree>
    <p:extLst>
      <p:ext uri="{BB962C8B-B14F-4D97-AF65-F5344CB8AC3E}">
        <p14:creationId xmlns:p14="http://schemas.microsoft.com/office/powerpoint/2010/main" val="179730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755576" y="1417340"/>
            <a:ext cx="6480175" cy="3919538"/>
          </a:xfrm>
        </p:spPr>
        <p:txBody>
          <a:bodyPr/>
          <a:lstStyle/>
          <a:p>
            <a:r>
              <a:rPr lang="sv-SE" dirty="0"/>
              <a:t>Ålder 19-66 år </a:t>
            </a:r>
          </a:p>
          <a:p>
            <a:r>
              <a:rPr lang="sv-SE" dirty="0"/>
              <a:t>Stadigvarande nedsättning inom överskådlig framtid</a:t>
            </a:r>
          </a:p>
          <a:p>
            <a:r>
              <a:rPr lang="sv-SE" dirty="0"/>
              <a:t>Alla rehabiliteringsmöjligheter ska vara uttömda, arbetslivsinriktade och medicinska</a:t>
            </a:r>
          </a:p>
          <a:p>
            <a:r>
              <a:rPr lang="sv-SE" dirty="0"/>
              <a:t>Nedsatt i förhållande till hela arbetsmarknaden</a:t>
            </a:r>
          </a:p>
          <a:p>
            <a:r>
              <a:rPr lang="sv-SE" dirty="0"/>
              <a:t>Från och med 1 september 2022 – </a:t>
            </a:r>
            <a:r>
              <a:rPr lang="sv-SE" dirty="0" err="1"/>
              <a:t>äldreregler</a:t>
            </a:r>
            <a:r>
              <a:rPr lang="sv-SE" dirty="0"/>
              <a:t>. </a:t>
            </a:r>
            <a:br>
              <a:rPr lang="sv-SE" dirty="0"/>
            </a:br>
            <a:r>
              <a:rPr lang="sv-SE" dirty="0"/>
              <a:t>- 61 år och 11 mån - bedömning mot arbete som den försäkrade haft 15 år tillbaka i tiden. </a:t>
            </a:r>
          </a:p>
          <a:p>
            <a:endParaRPr lang="sv-SE" dirty="0"/>
          </a:p>
        </p:txBody>
      </p:sp>
      <p:sp>
        <p:nvSpPr>
          <p:cNvPr id="3" name="Rubrik 2"/>
          <p:cNvSpPr>
            <a:spLocks noGrp="1"/>
          </p:cNvSpPr>
          <p:nvPr>
            <p:ph type="title"/>
          </p:nvPr>
        </p:nvSpPr>
        <p:spPr/>
        <p:txBody>
          <a:bodyPr/>
          <a:lstStyle/>
          <a:p>
            <a:r>
              <a:rPr lang="sv-SE" dirty="0"/>
              <a:t>Sjukersättning</a:t>
            </a:r>
          </a:p>
        </p:txBody>
      </p:sp>
    </p:spTree>
    <p:extLst>
      <p:ext uri="{BB962C8B-B14F-4D97-AF65-F5344CB8AC3E}">
        <p14:creationId xmlns:p14="http://schemas.microsoft.com/office/powerpoint/2010/main" val="29087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38666CE-250A-426D-9628-431C7C63B103}"/>
              </a:ext>
            </a:extLst>
          </p:cNvPr>
          <p:cNvSpPr>
            <a:spLocks noGrp="1"/>
          </p:cNvSpPr>
          <p:nvPr>
            <p:ph type="body" sz="quarter" idx="10"/>
          </p:nvPr>
        </p:nvSpPr>
        <p:spPr/>
        <p:txBody>
          <a:bodyPr/>
          <a:lstStyle/>
          <a:p>
            <a:r>
              <a:rPr lang="sv-SE" dirty="0">
                <a:solidFill>
                  <a:schemeClr val="tx1"/>
                </a:solidFill>
              </a:rPr>
              <a:t>Det här tänkte jag prata om idag:</a:t>
            </a:r>
            <a:br>
              <a:rPr lang="sv-SE" dirty="0">
                <a:solidFill>
                  <a:schemeClr val="tx1"/>
                </a:solidFill>
              </a:rPr>
            </a:br>
            <a:r>
              <a:rPr lang="sv-SE" sz="1600" dirty="0">
                <a:solidFill>
                  <a:schemeClr val="tx1"/>
                </a:solidFill>
              </a:rPr>
              <a:t>Individresan</a:t>
            </a:r>
            <a:br>
              <a:rPr lang="sv-SE" sz="1600" dirty="0">
                <a:solidFill>
                  <a:schemeClr val="tx1"/>
                </a:solidFill>
              </a:rPr>
            </a:br>
            <a:r>
              <a:rPr lang="sv-SE" sz="1600" dirty="0">
                <a:solidFill>
                  <a:schemeClr val="tx1"/>
                </a:solidFill>
              </a:rPr>
              <a:t>Försäkringskassans roll och uppdrag</a:t>
            </a:r>
            <a:br>
              <a:rPr lang="sv-SE" sz="1600" dirty="0">
                <a:solidFill>
                  <a:schemeClr val="tx1"/>
                </a:solidFill>
              </a:rPr>
            </a:br>
            <a:r>
              <a:rPr lang="sv-SE" sz="1600" dirty="0">
                <a:solidFill>
                  <a:schemeClr val="tx1"/>
                </a:solidFill>
              </a:rPr>
              <a:t>Regelverk i några ersättningar</a:t>
            </a:r>
            <a:br>
              <a:rPr lang="sv-SE" sz="1600" dirty="0">
                <a:solidFill>
                  <a:schemeClr val="tx1"/>
                </a:solidFill>
              </a:rPr>
            </a:br>
            <a:r>
              <a:rPr lang="sv-SE" sz="1600" dirty="0">
                <a:solidFill>
                  <a:schemeClr val="tx1"/>
                </a:solidFill>
              </a:rPr>
              <a:t>Vart hittar du information?</a:t>
            </a:r>
            <a:br>
              <a:rPr lang="sv-SE" sz="1600" dirty="0">
                <a:solidFill>
                  <a:schemeClr val="tx1"/>
                </a:solidFill>
              </a:rPr>
            </a:br>
            <a:r>
              <a:rPr lang="sv-SE" sz="1600" dirty="0">
                <a:solidFill>
                  <a:schemeClr val="tx1"/>
                </a:solidFill>
              </a:rPr>
              <a:t>Frågor</a:t>
            </a:r>
          </a:p>
        </p:txBody>
      </p:sp>
    </p:spTree>
    <p:extLst>
      <p:ext uri="{BB962C8B-B14F-4D97-AF65-F5344CB8AC3E}">
        <p14:creationId xmlns:p14="http://schemas.microsoft.com/office/powerpoint/2010/main" val="122789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827584" y="1080862"/>
            <a:ext cx="6480175" cy="4224910"/>
          </a:xfrm>
        </p:spPr>
        <p:txBody>
          <a:bodyPr/>
          <a:lstStyle/>
          <a:p>
            <a:pPr marL="0" indent="0">
              <a:buNone/>
            </a:pPr>
            <a:r>
              <a:rPr lang="sv-SE" dirty="0"/>
              <a:t>Den 1 januari 2019 infördes två nya socialförsäkringsförmåner:</a:t>
            </a:r>
            <a:br>
              <a:rPr lang="sv-SE" dirty="0"/>
            </a:br>
            <a:endParaRPr lang="sv-SE" dirty="0"/>
          </a:p>
          <a:p>
            <a:pPr marL="0" indent="0">
              <a:buNone/>
            </a:pPr>
            <a:r>
              <a:rPr lang="sv-SE" sz="2800" dirty="0">
                <a:latin typeface="TimesNewRomanPSMT"/>
              </a:rPr>
              <a:t>omvårdnadsbidrag och merkostnadsersättning </a:t>
            </a:r>
            <a:br>
              <a:rPr lang="sv-SE" sz="2800" dirty="0">
                <a:latin typeface="TimesNewRomanPSMT"/>
              </a:rPr>
            </a:br>
            <a:endParaRPr lang="sv-SE" sz="2800" dirty="0">
              <a:latin typeface="TimesNewRomanPSMT"/>
            </a:endParaRPr>
          </a:p>
          <a:p>
            <a:pPr marL="0" indent="0">
              <a:buNone/>
            </a:pPr>
            <a:r>
              <a:rPr lang="sv-SE" dirty="0"/>
              <a:t>Socialförsäkringsförmånerna handikappersättning och vårdbidrag kommer på sikt att upphöra. </a:t>
            </a:r>
          </a:p>
          <a:p>
            <a:pPr marL="0" indent="0">
              <a:buNone/>
            </a:pPr>
            <a:r>
              <a:rPr lang="sv-SE" i="1" dirty="0"/>
              <a:t>Observera att vid nytt beslut om sjuk- eller aktivitetsersättning eller ålderspension dras handikappersättning in. </a:t>
            </a:r>
          </a:p>
          <a:p>
            <a:endParaRPr lang="sv-SE" dirty="0"/>
          </a:p>
        </p:txBody>
      </p:sp>
      <p:sp>
        <p:nvSpPr>
          <p:cNvPr id="3" name="Rubrik 2"/>
          <p:cNvSpPr>
            <a:spLocks noGrp="1"/>
          </p:cNvSpPr>
          <p:nvPr>
            <p:ph type="title"/>
          </p:nvPr>
        </p:nvSpPr>
        <p:spPr/>
        <p:txBody>
          <a:bodyPr/>
          <a:lstStyle/>
          <a:p>
            <a:r>
              <a:rPr lang="sv-SE" dirty="0"/>
              <a:t>Två nya förmåner kom 2019</a:t>
            </a:r>
          </a:p>
        </p:txBody>
      </p:sp>
    </p:spTree>
    <p:extLst>
      <p:ext uri="{BB962C8B-B14F-4D97-AF65-F5344CB8AC3E}">
        <p14:creationId xmlns:p14="http://schemas.microsoft.com/office/powerpoint/2010/main" val="103903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altLang="sv-SE" dirty="0"/>
              <a:t>Merkostnadsersättning är ett ekonomiskt stöd som en person kan få om hen har merkostnader på grund av en funktionsnedsättning. Merkostnadsersättning är skattefri. </a:t>
            </a:r>
          </a:p>
          <a:p>
            <a:r>
              <a:rPr lang="sv-SE" dirty="0"/>
              <a:t>En merkostnad är en skälig kostnad som uppkommer på grund av en persons funktionsnedsättning och som går utöver en kostnad som är normal för en person utan funktionsnedsättning i motsvarande ålder.</a:t>
            </a:r>
          </a:p>
          <a:p>
            <a:r>
              <a:rPr lang="sv-SE" altLang="sv-SE" dirty="0"/>
              <a:t>Ersättningen är en renodlad kostnadsersättning. </a:t>
            </a:r>
          </a:p>
          <a:p>
            <a:endParaRPr lang="sv-SE" dirty="0"/>
          </a:p>
        </p:txBody>
      </p:sp>
      <p:sp>
        <p:nvSpPr>
          <p:cNvPr id="3" name="Rubrik 2"/>
          <p:cNvSpPr>
            <a:spLocks noGrp="1"/>
          </p:cNvSpPr>
          <p:nvPr>
            <p:ph type="title"/>
          </p:nvPr>
        </p:nvSpPr>
        <p:spPr/>
        <p:txBody>
          <a:bodyPr/>
          <a:lstStyle/>
          <a:p>
            <a:r>
              <a:rPr lang="sv-SE" altLang="sv-SE" dirty="0"/>
              <a:t>Merkostnadsersättning för vuxen</a:t>
            </a:r>
            <a:endParaRPr lang="sv-SE" dirty="0"/>
          </a:p>
        </p:txBody>
      </p:sp>
    </p:spTree>
    <p:extLst>
      <p:ext uri="{BB962C8B-B14F-4D97-AF65-F5344CB8AC3E}">
        <p14:creationId xmlns:p14="http://schemas.microsoft.com/office/powerpoint/2010/main" val="95344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pPr>
              <a:defRPr/>
            </a:pPr>
            <a:r>
              <a:rPr lang="sv-SE" altLang="sv-SE" dirty="0"/>
              <a:t>Sökande ska ha fyllt 18 år och det ska inte finnas en underhållsskyldig förälder. Ansökan ska vara skriftlig.</a:t>
            </a:r>
          </a:p>
          <a:p>
            <a:pPr fontAlgn="ctr">
              <a:defRPr/>
            </a:pPr>
            <a:r>
              <a:rPr lang="sv-SE" altLang="sv-SE" dirty="0"/>
              <a:t>Sökande kan ha fyllt 65 år, men funktionsnedsättningen och merkostnaderna på grund av den ska ha uppkommit före 65 års ålder.</a:t>
            </a:r>
          </a:p>
          <a:p>
            <a:pPr fontAlgn="ctr">
              <a:defRPr/>
            </a:pPr>
            <a:r>
              <a:rPr lang="sv-SE" altLang="sv-SE" dirty="0">
                <a:solidFill>
                  <a:schemeClr val="tx1"/>
                </a:solidFill>
              </a:rPr>
              <a:t>Sökande måste ha merkostnader på minst 13 125 kronor per år på grund av sin funktionsnedsättning.</a:t>
            </a:r>
            <a:endParaRPr lang="sv-SE" altLang="sv-SE" dirty="0"/>
          </a:p>
          <a:p>
            <a:pPr>
              <a:spcBef>
                <a:spcPct val="0"/>
              </a:spcBef>
              <a:spcAft>
                <a:spcPct val="0"/>
              </a:spcAft>
              <a:defRPr/>
            </a:pPr>
            <a:r>
              <a:rPr lang="sv-SE" altLang="sv-SE" dirty="0"/>
              <a:t>Det ska finnas ett läkarutlåtande som beskriver den sökandes funktionsnedsättning och hur den påverkar personens förmåga att klara av sin vardag, arbete och/eller studier. </a:t>
            </a:r>
          </a:p>
          <a:p>
            <a:endParaRPr lang="sv-SE" dirty="0"/>
          </a:p>
        </p:txBody>
      </p:sp>
      <p:sp>
        <p:nvSpPr>
          <p:cNvPr id="3" name="Rubrik 2"/>
          <p:cNvSpPr>
            <a:spLocks noGrp="1"/>
          </p:cNvSpPr>
          <p:nvPr>
            <p:ph type="title"/>
          </p:nvPr>
        </p:nvSpPr>
        <p:spPr/>
        <p:txBody>
          <a:bodyPr/>
          <a:lstStyle/>
          <a:p>
            <a:r>
              <a:rPr lang="sv-SE" altLang="sv-SE" dirty="0"/>
              <a:t>Merkostnadsersättning för vuxen</a:t>
            </a:r>
            <a:endParaRPr lang="sv-SE" dirty="0"/>
          </a:p>
        </p:txBody>
      </p:sp>
    </p:spTree>
    <p:extLst>
      <p:ext uri="{BB962C8B-B14F-4D97-AF65-F5344CB8AC3E}">
        <p14:creationId xmlns:p14="http://schemas.microsoft.com/office/powerpoint/2010/main" val="113868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a:xfrm>
            <a:off x="899592" y="913284"/>
            <a:ext cx="6480175" cy="3919538"/>
          </a:xfrm>
        </p:spPr>
        <p:txBody>
          <a:bodyPr/>
          <a:lstStyle/>
          <a:p>
            <a:pPr marL="0" indent="0">
              <a:buNone/>
            </a:pPr>
            <a:r>
              <a:rPr lang="sv-SE" dirty="0"/>
              <a:t>Exempel på extra kostnader (merkostnader):</a:t>
            </a:r>
          </a:p>
          <a:p>
            <a:r>
              <a:rPr lang="sv-SE" dirty="0"/>
              <a:t>hälsa, vård och kost</a:t>
            </a:r>
          </a:p>
          <a:p>
            <a:r>
              <a:rPr lang="sv-SE" dirty="0"/>
              <a:t>slitage och rengöring</a:t>
            </a:r>
          </a:p>
          <a:p>
            <a:r>
              <a:rPr lang="sv-SE" dirty="0"/>
              <a:t>resor, t.ex. med färdtjänst, sjuk- och behandlingsresor samt resor med egen bil på grund av svårigheter att använda allmänna kommunikationer.</a:t>
            </a:r>
          </a:p>
          <a:p>
            <a:r>
              <a:rPr lang="sv-SE" dirty="0"/>
              <a:t>hjälpmedel</a:t>
            </a:r>
          </a:p>
          <a:p>
            <a:r>
              <a:rPr lang="sv-SE" dirty="0"/>
              <a:t>hjälp i den dagliga livsföringen, t. ex kostnader för hemtjänstavgift, kostnader för god man samt kostnader för privat anlitad städhjälp</a:t>
            </a:r>
          </a:p>
          <a:p>
            <a:endParaRPr lang="sv-SE" dirty="0"/>
          </a:p>
        </p:txBody>
      </p:sp>
      <p:sp>
        <p:nvSpPr>
          <p:cNvPr id="3" name="Rubrik 2"/>
          <p:cNvSpPr>
            <a:spLocks noGrp="1"/>
          </p:cNvSpPr>
          <p:nvPr>
            <p:ph type="title"/>
          </p:nvPr>
        </p:nvSpPr>
        <p:spPr/>
        <p:txBody>
          <a:bodyPr/>
          <a:lstStyle/>
          <a:p>
            <a:r>
              <a:rPr lang="sv-SE" altLang="sv-SE" dirty="0"/>
              <a:t>Merkostnadsersättning</a:t>
            </a:r>
            <a:endParaRPr lang="sv-SE" dirty="0"/>
          </a:p>
        </p:txBody>
      </p:sp>
    </p:spTree>
    <p:extLst>
      <p:ext uri="{BB962C8B-B14F-4D97-AF65-F5344CB8AC3E}">
        <p14:creationId xmlns:p14="http://schemas.microsoft.com/office/powerpoint/2010/main" val="284097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DF39AE5-BE92-4D2E-A862-188CFAEB5A43}"/>
              </a:ext>
            </a:extLst>
          </p:cNvPr>
          <p:cNvSpPr>
            <a:spLocks noGrp="1"/>
          </p:cNvSpPr>
          <p:nvPr>
            <p:ph type="body" sz="quarter" idx="12"/>
          </p:nvPr>
        </p:nvSpPr>
        <p:spPr/>
        <p:txBody>
          <a:bodyPr/>
          <a:lstStyle/>
          <a:p>
            <a:r>
              <a:rPr lang="sv-SE" dirty="0"/>
              <a:t>Att Försäkringskassan sedan 2020 inte längre skickar ut årsbesked för gode mans/förvaltares klienter </a:t>
            </a:r>
          </a:p>
          <a:p>
            <a:r>
              <a:rPr lang="sv-SE" dirty="0"/>
              <a:t>Gå därför in via mina sidor redan  i början av januari och beställ årsbesked för era klienter</a:t>
            </a:r>
          </a:p>
          <a:p>
            <a:r>
              <a:rPr lang="sv-SE" dirty="0"/>
              <a:t>Mer information finns på Försäkringskassans hemsida</a:t>
            </a:r>
          </a:p>
        </p:txBody>
      </p:sp>
      <p:sp>
        <p:nvSpPr>
          <p:cNvPr id="3" name="Rubrik 2">
            <a:extLst>
              <a:ext uri="{FF2B5EF4-FFF2-40B4-BE49-F238E27FC236}">
                <a16:creationId xmlns:a16="http://schemas.microsoft.com/office/drawing/2014/main" id="{1EB8825B-5727-41F6-A76C-E603B3DB7389}"/>
              </a:ext>
            </a:extLst>
          </p:cNvPr>
          <p:cNvSpPr>
            <a:spLocks noGrp="1"/>
          </p:cNvSpPr>
          <p:nvPr>
            <p:ph type="title"/>
          </p:nvPr>
        </p:nvSpPr>
        <p:spPr/>
        <p:txBody>
          <a:bodyPr/>
          <a:lstStyle/>
          <a:p>
            <a:r>
              <a:rPr lang="sv-SE" dirty="0"/>
              <a:t>Tänk på	</a:t>
            </a:r>
          </a:p>
        </p:txBody>
      </p:sp>
    </p:spTree>
    <p:extLst>
      <p:ext uri="{BB962C8B-B14F-4D97-AF65-F5344CB8AC3E}">
        <p14:creationId xmlns:p14="http://schemas.microsoft.com/office/powerpoint/2010/main" val="53276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59323" y="466887"/>
            <a:ext cx="7886700" cy="719242"/>
          </a:xfrm>
        </p:spPr>
        <p:txBody>
          <a:bodyPr/>
          <a:lstStyle/>
          <a:p>
            <a:pPr algn="ctr"/>
            <a:r>
              <a:rPr lang="sv-SE" sz="2160" dirty="0"/>
              <a:t>På fk.se hittar du mycket information för dig som är god man</a:t>
            </a:r>
          </a:p>
        </p:txBody>
      </p:sp>
      <p:pic>
        <p:nvPicPr>
          <p:cNvPr id="2" name="Bildobjekt 1">
            <a:extLst>
              <a:ext uri="{FF2B5EF4-FFF2-40B4-BE49-F238E27FC236}">
                <a16:creationId xmlns:a16="http://schemas.microsoft.com/office/drawing/2014/main" id="{AC6FF9AC-FE65-430E-92EF-1DF2B95616BD}"/>
              </a:ext>
            </a:extLst>
          </p:cNvPr>
          <p:cNvPicPr>
            <a:picLocks noChangeAspect="1"/>
          </p:cNvPicPr>
          <p:nvPr/>
        </p:nvPicPr>
        <p:blipFill>
          <a:blip r:embed="rId2"/>
          <a:stretch>
            <a:fillRect/>
          </a:stretch>
        </p:blipFill>
        <p:spPr>
          <a:xfrm>
            <a:off x="2267743" y="1004704"/>
            <a:ext cx="5343155" cy="4296299"/>
          </a:xfrm>
          <a:prstGeom prst="rect">
            <a:avLst/>
          </a:prstGeom>
        </p:spPr>
      </p:pic>
    </p:spTree>
    <p:extLst>
      <p:ext uri="{BB962C8B-B14F-4D97-AF65-F5344CB8AC3E}">
        <p14:creationId xmlns:p14="http://schemas.microsoft.com/office/powerpoint/2010/main" val="420163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br>
              <a:rPr lang="sv-SE" sz="4950" b="1" dirty="0"/>
            </a:br>
            <a:br>
              <a:rPr lang="sv-SE" sz="4950" b="1" dirty="0"/>
            </a:br>
            <a:br>
              <a:rPr lang="sv-SE" sz="4950" b="1" dirty="0"/>
            </a:br>
            <a:endParaRPr lang="sv-SE" sz="4950" b="1" dirty="0"/>
          </a:p>
        </p:txBody>
      </p:sp>
      <p:pic>
        <p:nvPicPr>
          <p:cNvPr id="4" name="Platshållare för innehåll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710514" y="337220"/>
            <a:ext cx="3722972" cy="3771900"/>
          </a:xfrm>
          <a:prstGeom prst="rect">
            <a:avLst/>
          </a:prstGeom>
        </p:spPr>
      </p:pic>
    </p:spTree>
    <p:extLst>
      <p:ext uri="{BB962C8B-B14F-4D97-AF65-F5344CB8AC3E}">
        <p14:creationId xmlns:p14="http://schemas.microsoft.com/office/powerpoint/2010/main" val="294506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Koppling: vinklad 3">
            <a:extLst>
              <a:ext uri="{FF2B5EF4-FFF2-40B4-BE49-F238E27FC236}">
                <a16:creationId xmlns:a16="http://schemas.microsoft.com/office/drawing/2014/main" id="{AA52E18E-109F-4F8D-949D-519175E8C97F}"/>
              </a:ext>
            </a:extLst>
          </p:cNvPr>
          <p:cNvCxnSpPr>
            <a:cxnSpLocks/>
          </p:cNvCxnSpPr>
          <p:nvPr/>
        </p:nvCxnSpPr>
        <p:spPr>
          <a:xfrm rot="10800000" flipV="1">
            <a:off x="1745321" y="3533431"/>
            <a:ext cx="6705712" cy="70743"/>
          </a:xfrm>
          <a:prstGeom prst="bentConnector3">
            <a:avLst>
              <a:gd name="adj1" fmla="val 50000"/>
            </a:avLst>
          </a:prstGeom>
          <a:ln w="28575">
            <a:solidFill>
              <a:srgbClr val="DA5187"/>
            </a:solidFill>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795EAE66-1241-40C5-B18E-6F07E88FCEA2}"/>
              </a:ext>
            </a:extLst>
          </p:cNvPr>
          <p:cNvCxnSpPr>
            <a:cxnSpLocks/>
          </p:cNvCxnSpPr>
          <p:nvPr/>
        </p:nvCxnSpPr>
        <p:spPr>
          <a:xfrm>
            <a:off x="1186148" y="2178247"/>
            <a:ext cx="7264886" cy="0"/>
          </a:xfrm>
          <a:prstGeom prst="line">
            <a:avLst/>
          </a:prstGeom>
          <a:ln w="28575">
            <a:solidFill>
              <a:srgbClr val="95C23D"/>
            </a:solidFill>
          </a:ln>
        </p:spPr>
        <p:style>
          <a:lnRef idx="1">
            <a:schemeClr val="accent1"/>
          </a:lnRef>
          <a:fillRef idx="0">
            <a:schemeClr val="accent1"/>
          </a:fillRef>
          <a:effectRef idx="0">
            <a:schemeClr val="accent1"/>
          </a:effectRef>
          <a:fontRef idx="minor">
            <a:schemeClr val="tx1"/>
          </a:fontRef>
        </p:style>
      </p:cxnSp>
      <p:pic>
        <p:nvPicPr>
          <p:cNvPr id="6" name="Picture 2" descr="https://forsakringskassan-mediaportal.qbank.se/assets/deployedFiles/0448d9f6a3a837b960d46af8cf54b4bf.jpg">
            <a:extLst>
              <a:ext uri="{FF2B5EF4-FFF2-40B4-BE49-F238E27FC236}">
                <a16:creationId xmlns:a16="http://schemas.microsoft.com/office/drawing/2014/main" id="{BA2E1690-C203-46F7-A299-BDF487499F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8399" y="823062"/>
            <a:ext cx="1241879" cy="1634019"/>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AD48424-629E-4F00-AF8E-C303F7EEC445}"/>
              </a:ext>
            </a:extLst>
          </p:cNvPr>
          <p:cNvSpPr/>
          <p:nvPr/>
        </p:nvSpPr>
        <p:spPr>
          <a:xfrm>
            <a:off x="1992107" y="1365371"/>
            <a:ext cx="736836" cy="270566"/>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Förskola</a:t>
            </a:r>
          </a:p>
        </p:txBody>
      </p:sp>
      <p:sp>
        <p:nvSpPr>
          <p:cNvPr id="9" name="Rektangel 8">
            <a:extLst>
              <a:ext uri="{FF2B5EF4-FFF2-40B4-BE49-F238E27FC236}">
                <a16:creationId xmlns:a16="http://schemas.microsoft.com/office/drawing/2014/main" id="{C059496B-EF17-45D2-8168-84F483AB612A}"/>
              </a:ext>
            </a:extLst>
          </p:cNvPr>
          <p:cNvSpPr/>
          <p:nvPr/>
        </p:nvSpPr>
        <p:spPr>
          <a:xfrm>
            <a:off x="3431036" y="788127"/>
            <a:ext cx="924940" cy="310107"/>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Läkarkontakter</a:t>
            </a:r>
          </a:p>
        </p:txBody>
      </p:sp>
      <p:sp>
        <p:nvSpPr>
          <p:cNvPr id="10" name="Rektangel 9">
            <a:extLst>
              <a:ext uri="{FF2B5EF4-FFF2-40B4-BE49-F238E27FC236}">
                <a16:creationId xmlns:a16="http://schemas.microsoft.com/office/drawing/2014/main" id="{19D9F71A-530F-4A82-BC58-B65464B5299A}"/>
              </a:ext>
            </a:extLst>
          </p:cNvPr>
          <p:cNvSpPr/>
          <p:nvPr/>
        </p:nvSpPr>
        <p:spPr>
          <a:xfrm>
            <a:off x="2981626" y="1213086"/>
            <a:ext cx="809810" cy="281366"/>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Logoped</a:t>
            </a:r>
          </a:p>
        </p:txBody>
      </p:sp>
      <p:sp>
        <p:nvSpPr>
          <p:cNvPr id="11" name="Rektangel 10">
            <a:extLst>
              <a:ext uri="{FF2B5EF4-FFF2-40B4-BE49-F238E27FC236}">
                <a16:creationId xmlns:a16="http://schemas.microsoft.com/office/drawing/2014/main" id="{91D859C3-70E9-482B-84EF-D13181CE6BA8}"/>
              </a:ext>
            </a:extLst>
          </p:cNvPr>
          <p:cNvSpPr/>
          <p:nvPr/>
        </p:nvSpPr>
        <p:spPr>
          <a:xfrm>
            <a:off x="3269127" y="1609305"/>
            <a:ext cx="708894" cy="227395"/>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Psykolog</a:t>
            </a:r>
          </a:p>
        </p:txBody>
      </p:sp>
      <p:sp>
        <p:nvSpPr>
          <p:cNvPr id="12" name="Rektangel 11">
            <a:extLst>
              <a:ext uri="{FF2B5EF4-FFF2-40B4-BE49-F238E27FC236}">
                <a16:creationId xmlns:a16="http://schemas.microsoft.com/office/drawing/2014/main" id="{0863DBCA-8B3C-4671-9108-4380788ECBD3}"/>
              </a:ext>
            </a:extLst>
          </p:cNvPr>
          <p:cNvSpPr/>
          <p:nvPr/>
        </p:nvSpPr>
        <p:spPr>
          <a:xfrm>
            <a:off x="3921527" y="1273259"/>
            <a:ext cx="708894" cy="227395"/>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Diagnos</a:t>
            </a:r>
          </a:p>
        </p:txBody>
      </p:sp>
      <p:sp>
        <p:nvSpPr>
          <p:cNvPr id="13" name="Flödesschema: Koppling 12">
            <a:extLst>
              <a:ext uri="{FF2B5EF4-FFF2-40B4-BE49-F238E27FC236}">
                <a16:creationId xmlns:a16="http://schemas.microsoft.com/office/drawing/2014/main" id="{9788B514-BA41-4C97-9EED-893E40F95A25}"/>
              </a:ext>
            </a:extLst>
          </p:cNvPr>
          <p:cNvSpPr/>
          <p:nvPr/>
        </p:nvSpPr>
        <p:spPr>
          <a:xfrm>
            <a:off x="5775131" y="1680263"/>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pic>
        <p:nvPicPr>
          <p:cNvPr id="14" name="Bildobjekt 13">
            <a:extLst>
              <a:ext uri="{FF2B5EF4-FFF2-40B4-BE49-F238E27FC236}">
                <a16:creationId xmlns:a16="http://schemas.microsoft.com/office/drawing/2014/main" id="{E0653AFB-D600-40B6-8EC4-3F65BFFC6722}"/>
              </a:ext>
            </a:extLst>
          </p:cNvPr>
          <p:cNvPicPr>
            <a:picLocks noChangeAspect="1"/>
          </p:cNvPicPr>
          <p:nvPr/>
        </p:nvPicPr>
        <p:blipFill>
          <a:blip r:embed="rId4"/>
          <a:stretch>
            <a:fillRect/>
          </a:stretch>
        </p:blipFill>
        <p:spPr>
          <a:xfrm>
            <a:off x="5978158" y="1836700"/>
            <a:ext cx="387805" cy="382768"/>
          </a:xfrm>
          <a:prstGeom prst="rect">
            <a:avLst/>
          </a:prstGeom>
          <a:solidFill>
            <a:schemeClr val="tx1"/>
          </a:solidFill>
          <a:ln>
            <a:solidFill>
              <a:schemeClr val="bg1"/>
            </a:solidFill>
          </a:ln>
        </p:spPr>
      </p:pic>
      <p:sp>
        <p:nvSpPr>
          <p:cNvPr id="15" name="Rektangel 14">
            <a:extLst>
              <a:ext uri="{FF2B5EF4-FFF2-40B4-BE49-F238E27FC236}">
                <a16:creationId xmlns:a16="http://schemas.microsoft.com/office/drawing/2014/main" id="{F112B5EE-3E6E-4AD5-A4AC-3A0277B84737}"/>
              </a:ext>
            </a:extLst>
          </p:cNvPr>
          <p:cNvSpPr/>
          <p:nvPr/>
        </p:nvSpPr>
        <p:spPr>
          <a:xfrm>
            <a:off x="5582294" y="1272889"/>
            <a:ext cx="1167132" cy="281367"/>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Omvårdnadsbidrag</a:t>
            </a:r>
          </a:p>
        </p:txBody>
      </p:sp>
      <p:pic>
        <p:nvPicPr>
          <p:cNvPr id="16" name="Picture 2" descr="https://forsakringskassan-mediaportal.qbank.se/assets/deployedFiles/df357df68688fd62a0548b98d81d4f19.jpg">
            <a:extLst>
              <a:ext uri="{FF2B5EF4-FFF2-40B4-BE49-F238E27FC236}">
                <a16:creationId xmlns:a16="http://schemas.microsoft.com/office/drawing/2014/main" id="{F9B9AABB-C3A9-4782-AD25-FC3FE7FDCD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78" y="2798628"/>
            <a:ext cx="1182981" cy="164200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Koppling: vinklad 21">
            <a:extLst>
              <a:ext uri="{FF2B5EF4-FFF2-40B4-BE49-F238E27FC236}">
                <a16:creationId xmlns:a16="http://schemas.microsoft.com/office/drawing/2014/main" id="{96E0BD26-2DB9-4A97-BD03-7EA1FEC445E9}"/>
              </a:ext>
            </a:extLst>
          </p:cNvPr>
          <p:cNvCxnSpPr>
            <a:cxnSpLocks/>
          </p:cNvCxnSpPr>
          <p:nvPr/>
        </p:nvCxnSpPr>
        <p:spPr>
          <a:xfrm rot="10800000" flipV="1">
            <a:off x="1732065" y="2481705"/>
            <a:ext cx="6718970" cy="375793"/>
          </a:xfrm>
          <a:prstGeom prst="bentConnector3">
            <a:avLst/>
          </a:prstGeom>
          <a:ln w="28575" cap="sq">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Rak pilkoppling 26">
            <a:extLst>
              <a:ext uri="{FF2B5EF4-FFF2-40B4-BE49-F238E27FC236}">
                <a16:creationId xmlns:a16="http://schemas.microsoft.com/office/drawing/2014/main" id="{6919C345-6271-448C-913E-E619C03EED2E}"/>
              </a:ext>
            </a:extLst>
          </p:cNvPr>
          <p:cNvCxnSpPr/>
          <p:nvPr/>
        </p:nvCxnSpPr>
        <p:spPr>
          <a:xfrm>
            <a:off x="8451033" y="2219468"/>
            <a:ext cx="0" cy="220932"/>
          </a:xfrm>
          <a:prstGeom prst="straightConnector1">
            <a:avLst/>
          </a:prstGeom>
          <a:ln w="28575" cap="sq">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Rektangel 28">
            <a:extLst>
              <a:ext uri="{FF2B5EF4-FFF2-40B4-BE49-F238E27FC236}">
                <a16:creationId xmlns:a16="http://schemas.microsoft.com/office/drawing/2014/main" id="{54AAB674-6B1B-4C6C-8635-4E52DD7EB0E5}"/>
              </a:ext>
            </a:extLst>
          </p:cNvPr>
          <p:cNvSpPr/>
          <p:nvPr/>
        </p:nvSpPr>
        <p:spPr>
          <a:xfrm>
            <a:off x="1872263" y="3047259"/>
            <a:ext cx="1109363" cy="305051"/>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Anpassad</a:t>
            </a:r>
          </a:p>
          <a:p>
            <a:pPr algn="ctr" defTabSz="685583">
              <a:defRPr/>
            </a:pPr>
            <a:r>
              <a:rPr lang="sv-SE" sz="750" b="1" dirty="0">
                <a:solidFill>
                  <a:srgbClr val="FFFFFF"/>
                </a:solidFill>
                <a:latin typeface="Helvetica Neue Medium"/>
              </a:rPr>
              <a:t>gymnasieskola</a:t>
            </a:r>
          </a:p>
        </p:txBody>
      </p:sp>
      <p:sp>
        <p:nvSpPr>
          <p:cNvPr id="30" name="Flödesschema: Koppling 29">
            <a:extLst>
              <a:ext uri="{FF2B5EF4-FFF2-40B4-BE49-F238E27FC236}">
                <a16:creationId xmlns:a16="http://schemas.microsoft.com/office/drawing/2014/main" id="{57FCBE32-E187-46DF-B8DF-25BCBD3F4E6C}"/>
              </a:ext>
            </a:extLst>
          </p:cNvPr>
          <p:cNvSpPr/>
          <p:nvPr/>
        </p:nvSpPr>
        <p:spPr>
          <a:xfrm>
            <a:off x="3140067" y="3268997"/>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pic>
        <p:nvPicPr>
          <p:cNvPr id="31" name="Bildobjekt 30">
            <a:extLst>
              <a:ext uri="{FF2B5EF4-FFF2-40B4-BE49-F238E27FC236}">
                <a16:creationId xmlns:a16="http://schemas.microsoft.com/office/drawing/2014/main" id="{38188138-3EAE-4B54-8F9B-A4CADDDDDF79}"/>
              </a:ext>
            </a:extLst>
          </p:cNvPr>
          <p:cNvPicPr>
            <a:picLocks noChangeAspect="1"/>
          </p:cNvPicPr>
          <p:nvPr/>
        </p:nvPicPr>
        <p:blipFill>
          <a:blip r:embed="rId4"/>
          <a:stretch>
            <a:fillRect/>
          </a:stretch>
        </p:blipFill>
        <p:spPr>
          <a:xfrm>
            <a:off x="3343094" y="3425434"/>
            <a:ext cx="387805" cy="382768"/>
          </a:xfrm>
          <a:prstGeom prst="rect">
            <a:avLst/>
          </a:prstGeom>
          <a:solidFill>
            <a:schemeClr val="tx1"/>
          </a:solidFill>
          <a:ln>
            <a:solidFill>
              <a:schemeClr val="bg1"/>
            </a:solidFill>
          </a:ln>
        </p:spPr>
      </p:pic>
      <p:sp>
        <p:nvSpPr>
          <p:cNvPr id="32" name="Rektangel 31">
            <a:extLst>
              <a:ext uri="{FF2B5EF4-FFF2-40B4-BE49-F238E27FC236}">
                <a16:creationId xmlns:a16="http://schemas.microsoft.com/office/drawing/2014/main" id="{3D01E530-D1B1-46DD-8AFB-07A268BA093D}"/>
              </a:ext>
            </a:extLst>
          </p:cNvPr>
          <p:cNvSpPr/>
          <p:nvPr/>
        </p:nvSpPr>
        <p:spPr>
          <a:xfrm>
            <a:off x="2830142" y="4100930"/>
            <a:ext cx="1328743" cy="604136"/>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Aktivitetsersättning vid förlängd skolgång (åk4)</a:t>
            </a:r>
            <a:br>
              <a:rPr lang="sv-SE" sz="750" b="1" dirty="0">
                <a:solidFill>
                  <a:srgbClr val="FFFFFF"/>
                </a:solidFill>
                <a:latin typeface="Helvetica Neue Medium"/>
              </a:rPr>
            </a:br>
            <a:r>
              <a:rPr lang="sv-SE" sz="750" b="1" dirty="0">
                <a:solidFill>
                  <a:srgbClr val="FFFFFF"/>
                </a:solidFill>
                <a:latin typeface="Helvetica Neue Medium"/>
              </a:rPr>
              <a:t>Merkostnadsersättning</a:t>
            </a:r>
          </a:p>
        </p:txBody>
      </p:sp>
      <p:sp>
        <p:nvSpPr>
          <p:cNvPr id="33" name="Flödesschema: Koppling 32">
            <a:extLst>
              <a:ext uri="{FF2B5EF4-FFF2-40B4-BE49-F238E27FC236}">
                <a16:creationId xmlns:a16="http://schemas.microsoft.com/office/drawing/2014/main" id="{903B4E57-ACF9-4FF8-A047-89C5636E8472}"/>
              </a:ext>
            </a:extLst>
          </p:cNvPr>
          <p:cNvSpPr/>
          <p:nvPr/>
        </p:nvSpPr>
        <p:spPr>
          <a:xfrm>
            <a:off x="4555285" y="3268997"/>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pic>
        <p:nvPicPr>
          <p:cNvPr id="34" name="Bildobjekt 33">
            <a:extLst>
              <a:ext uri="{FF2B5EF4-FFF2-40B4-BE49-F238E27FC236}">
                <a16:creationId xmlns:a16="http://schemas.microsoft.com/office/drawing/2014/main" id="{A3280D57-D337-4372-92EF-30A864889258}"/>
              </a:ext>
            </a:extLst>
          </p:cNvPr>
          <p:cNvPicPr>
            <a:picLocks noChangeAspect="1"/>
          </p:cNvPicPr>
          <p:nvPr/>
        </p:nvPicPr>
        <p:blipFill>
          <a:blip r:embed="rId4"/>
          <a:stretch>
            <a:fillRect/>
          </a:stretch>
        </p:blipFill>
        <p:spPr>
          <a:xfrm>
            <a:off x="4758312" y="3425434"/>
            <a:ext cx="387805" cy="382768"/>
          </a:xfrm>
          <a:prstGeom prst="rect">
            <a:avLst/>
          </a:prstGeom>
          <a:solidFill>
            <a:schemeClr val="tx1"/>
          </a:solidFill>
          <a:ln>
            <a:solidFill>
              <a:schemeClr val="bg1"/>
            </a:solidFill>
          </a:ln>
        </p:spPr>
      </p:pic>
      <p:sp>
        <p:nvSpPr>
          <p:cNvPr id="35" name="Rektangel 34">
            <a:extLst>
              <a:ext uri="{FF2B5EF4-FFF2-40B4-BE49-F238E27FC236}">
                <a16:creationId xmlns:a16="http://schemas.microsoft.com/office/drawing/2014/main" id="{61070E9C-37B4-4411-8567-66C447EACC32}"/>
              </a:ext>
            </a:extLst>
          </p:cNvPr>
          <p:cNvSpPr/>
          <p:nvPr/>
        </p:nvSpPr>
        <p:spPr>
          <a:xfrm>
            <a:off x="4245360" y="4100930"/>
            <a:ext cx="1328743" cy="604136"/>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Aktivitetsersättning </a:t>
            </a:r>
            <a:r>
              <a:rPr lang="sv-SE" sz="750" b="1" dirty="0" err="1">
                <a:solidFill>
                  <a:srgbClr val="FFFFFF"/>
                </a:solidFill>
                <a:latin typeface="Helvetica Neue Medium"/>
              </a:rPr>
              <a:t>pga</a:t>
            </a:r>
            <a:r>
              <a:rPr lang="sv-SE" sz="750" b="1" dirty="0">
                <a:solidFill>
                  <a:srgbClr val="FFFFFF"/>
                </a:solidFill>
                <a:latin typeface="Helvetica Neue Medium"/>
              </a:rPr>
              <a:t> nedsatt arbetsförmåga</a:t>
            </a:r>
          </a:p>
          <a:p>
            <a:pPr algn="ctr" defTabSz="685583">
              <a:defRPr/>
            </a:pPr>
            <a:r>
              <a:rPr lang="sv-SE" sz="750" b="1" dirty="0">
                <a:solidFill>
                  <a:srgbClr val="FFFFFF"/>
                </a:solidFill>
                <a:latin typeface="Helvetica Neue Medium"/>
              </a:rPr>
              <a:t>Merkostnadsersättning</a:t>
            </a:r>
          </a:p>
        </p:txBody>
      </p:sp>
      <p:sp>
        <p:nvSpPr>
          <p:cNvPr id="36" name="Rektangel 35">
            <a:extLst>
              <a:ext uri="{FF2B5EF4-FFF2-40B4-BE49-F238E27FC236}">
                <a16:creationId xmlns:a16="http://schemas.microsoft.com/office/drawing/2014/main" id="{58DDE00B-83EA-4F3A-A4F0-F219462862DC}"/>
              </a:ext>
            </a:extLst>
          </p:cNvPr>
          <p:cNvSpPr/>
          <p:nvPr/>
        </p:nvSpPr>
        <p:spPr>
          <a:xfrm>
            <a:off x="5227847" y="2891767"/>
            <a:ext cx="1135290" cy="217581"/>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LSS/</a:t>
            </a:r>
            <a:r>
              <a:rPr lang="sv-SE" sz="750" b="1" dirty="0" err="1">
                <a:solidFill>
                  <a:srgbClr val="FFFFFF"/>
                </a:solidFill>
                <a:latin typeface="Helvetica Neue Medium"/>
              </a:rPr>
              <a:t>SoL</a:t>
            </a:r>
            <a:endParaRPr lang="sv-SE" sz="750" b="1" dirty="0">
              <a:solidFill>
                <a:srgbClr val="FFFFFF"/>
              </a:solidFill>
              <a:latin typeface="Helvetica Neue Medium"/>
            </a:endParaRPr>
          </a:p>
        </p:txBody>
      </p:sp>
      <p:sp>
        <p:nvSpPr>
          <p:cNvPr id="38" name="Rektangel 37">
            <a:extLst>
              <a:ext uri="{FF2B5EF4-FFF2-40B4-BE49-F238E27FC236}">
                <a16:creationId xmlns:a16="http://schemas.microsoft.com/office/drawing/2014/main" id="{51CD2452-60EC-43B9-B425-E7859A1BE082}"/>
              </a:ext>
            </a:extLst>
          </p:cNvPr>
          <p:cNvSpPr/>
          <p:nvPr/>
        </p:nvSpPr>
        <p:spPr>
          <a:xfrm>
            <a:off x="3808183" y="3031448"/>
            <a:ext cx="874353" cy="250134"/>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Läkarkontakter</a:t>
            </a:r>
          </a:p>
        </p:txBody>
      </p:sp>
      <p:sp>
        <p:nvSpPr>
          <p:cNvPr id="39" name="Rektangel 38">
            <a:extLst>
              <a:ext uri="{FF2B5EF4-FFF2-40B4-BE49-F238E27FC236}">
                <a16:creationId xmlns:a16="http://schemas.microsoft.com/office/drawing/2014/main" id="{1205D60A-D86F-468A-BC51-0294A220D729}"/>
              </a:ext>
            </a:extLst>
          </p:cNvPr>
          <p:cNvSpPr/>
          <p:nvPr/>
        </p:nvSpPr>
        <p:spPr>
          <a:xfrm>
            <a:off x="5519483" y="3364170"/>
            <a:ext cx="1135290" cy="369445"/>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Daglig verksamhet</a:t>
            </a:r>
            <a:br>
              <a:rPr lang="sv-SE" sz="750" b="1" dirty="0">
                <a:solidFill>
                  <a:srgbClr val="FFFFFF"/>
                </a:solidFill>
                <a:latin typeface="Helvetica Neue Medium"/>
              </a:rPr>
            </a:br>
            <a:r>
              <a:rPr lang="sv-SE" sz="750" b="1" dirty="0">
                <a:solidFill>
                  <a:srgbClr val="FFFFFF"/>
                </a:solidFill>
                <a:latin typeface="Helvetica Neue Medium"/>
              </a:rPr>
              <a:t>Sysselsättning</a:t>
            </a:r>
          </a:p>
        </p:txBody>
      </p:sp>
      <p:sp>
        <p:nvSpPr>
          <p:cNvPr id="40" name="Flödesschema: Koppling 39">
            <a:extLst>
              <a:ext uri="{FF2B5EF4-FFF2-40B4-BE49-F238E27FC236}">
                <a16:creationId xmlns:a16="http://schemas.microsoft.com/office/drawing/2014/main" id="{6B300777-2A92-4FE6-8742-075ADEC8754D}"/>
              </a:ext>
            </a:extLst>
          </p:cNvPr>
          <p:cNvSpPr/>
          <p:nvPr/>
        </p:nvSpPr>
        <p:spPr>
          <a:xfrm>
            <a:off x="6862545" y="3295748"/>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pic>
        <p:nvPicPr>
          <p:cNvPr id="41" name="Bildobjekt 40">
            <a:extLst>
              <a:ext uri="{FF2B5EF4-FFF2-40B4-BE49-F238E27FC236}">
                <a16:creationId xmlns:a16="http://schemas.microsoft.com/office/drawing/2014/main" id="{5377FF5A-BA83-4580-9088-19B1C1AC61E0}"/>
              </a:ext>
            </a:extLst>
          </p:cNvPr>
          <p:cNvPicPr>
            <a:picLocks noChangeAspect="1"/>
          </p:cNvPicPr>
          <p:nvPr/>
        </p:nvPicPr>
        <p:blipFill>
          <a:blip r:embed="rId4"/>
          <a:stretch>
            <a:fillRect/>
          </a:stretch>
        </p:blipFill>
        <p:spPr>
          <a:xfrm>
            <a:off x="7059371" y="3468030"/>
            <a:ext cx="387805" cy="382768"/>
          </a:xfrm>
          <a:prstGeom prst="rect">
            <a:avLst/>
          </a:prstGeom>
          <a:solidFill>
            <a:schemeClr val="tx1"/>
          </a:solidFill>
          <a:ln>
            <a:solidFill>
              <a:schemeClr val="bg1"/>
            </a:solidFill>
          </a:ln>
        </p:spPr>
      </p:pic>
      <p:sp>
        <p:nvSpPr>
          <p:cNvPr id="42" name="Rektangel 41">
            <a:extLst>
              <a:ext uri="{FF2B5EF4-FFF2-40B4-BE49-F238E27FC236}">
                <a16:creationId xmlns:a16="http://schemas.microsoft.com/office/drawing/2014/main" id="{60AE65F6-3F2C-420B-8227-EF6FC2F899C6}"/>
              </a:ext>
            </a:extLst>
          </p:cNvPr>
          <p:cNvSpPr/>
          <p:nvPr/>
        </p:nvSpPr>
        <p:spPr>
          <a:xfrm>
            <a:off x="6546192" y="4110845"/>
            <a:ext cx="1328743" cy="383204"/>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Ansökan om sjukersättning</a:t>
            </a:r>
            <a:br>
              <a:rPr lang="sv-SE" sz="750" b="1" dirty="0">
                <a:solidFill>
                  <a:srgbClr val="FFFFFF"/>
                </a:solidFill>
                <a:latin typeface="Helvetica Neue Medium"/>
              </a:rPr>
            </a:br>
            <a:r>
              <a:rPr lang="sv-SE" sz="750" b="1" dirty="0">
                <a:solidFill>
                  <a:srgbClr val="FFFFFF"/>
                </a:solidFill>
                <a:latin typeface="Helvetica Neue Medium"/>
              </a:rPr>
              <a:t>Merkostnadsersättning</a:t>
            </a:r>
          </a:p>
        </p:txBody>
      </p:sp>
      <p:sp>
        <p:nvSpPr>
          <p:cNvPr id="43" name="Flödesschema: Koppling 42">
            <a:extLst>
              <a:ext uri="{FF2B5EF4-FFF2-40B4-BE49-F238E27FC236}">
                <a16:creationId xmlns:a16="http://schemas.microsoft.com/office/drawing/2014/main" id="{A1DBACC4-FD1B-4596-993E-1E6C520A61A7}"/>
              </a:ext>
            </a:extLst>
          </p:cNvPr>
          <p:cNvSpPr/>
          <p:nvPr/>
        </p:nvSpPr>
        <p:spPr>
          <a:xfrm>
            <a:off x="7743343" y="3268997"/>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r>
              <a:rPr lang="sv-SE" b="1" dirty="0">
                <a:solidFill>
                  <a:srgbClr val="D34503"/>
                </a:solidFill>
                <a:latin typeface="Arial"/>
              </a:rPr>
              <a:t>Ja/Nej</a:t>
            </a:r>
          </a:p>
        </p:txBody>
      </p:sp>
      <p:sp>
        <p:nvSpPr>
          <p:cNvPr id="45" name="Rektangel 44">
            <a:extLst>
              <a:ext uri="{FF2B5EF4-FFF2-40B4-BE49-F238E27FC236}">
                <a16:creationId xmlns:a16="http://schemas.microsoft.com/office/drawing/2014/main" id="{16C2842A-F9B6-4DC2-90FD-793303C9DC0A}"/>
              </a:ext>
            </a:extLst>
          </p:cNvPr>
          <p:cNvSpPr/>
          <p:nvPr/>
        </p:nvSpPr>
        <p:spPr>
          <a:xfrm>
            <a:off x="8080387" y="4100930"/>
            <a:ext cx="1029069" cy="365579"/>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Försörjningsstöd</a:t>
            </a:r>
          </a:p>
        </p:txBody>
      </p:sp>
      <p:sp>
        <p:nvSpPr>
          <p:cNvPr id="46" name="Rektangel 45">
            <a:extLst>
              <a:ext uri="{FF2B5EF4-FFF2-40B4-BE49-F238E27FC236}">
                <a16:creationId xmlns:a16="http://schemas.microsoft.com/office/drawing/2014/main" id="{9A0F9295-3154-4121-A76A-B1BE5AF546A0}"/>
              </a:ext>
            </a:extLst>
          </p:cNvPr>
          <p:cNvSpPr/>
          <p:nvPr/>
        </p:nvSpPr>
        <p:spPr>
          <a:xfrm>
            <a:off x="8198715" y="2935456"/>
            <a:ext cx="874353" cy="261744"/>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750" b="1" dirty="0">
                <a:solidFill>
                  <a:srgbClr val="FFFFFF"/>
                </a:solidFill>
                <a:latin typeface="Helvetica Neue Medium"/>
              </a:rPr>
              <a:t>Sjukpenning</a:t>
            </a:r>
          </a:p>
        </p:txBody>
      </p:sp>
    </p:spTree>
    <p:extLst>
      <p:ext uri="{BB962C8B-B14F-4D97-AF65-F5344CB8AC3E}">
        <p14:creationId xmlns:p14="http://schemas.microsoft.com/office/powerpoint/2010/main" val="406496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ppt_x"/>
                                          </p:val>
                                        </p:tav>
                                        <p:tav tm="100000">
                                          <p:val>
                                            <p:strVal val="#ppt_x"/>
                                          </p:val>
                                        </p:tav>
                                      </p:tavLst>
                                    </p:anim>
                                    <p:anim calcmode="lin" valueType="num">
                                      <p:cBhvr additive="base">
                                        <p:cTn id="92" dur="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ppt_x"/>
                                          </p:val>
                                        </p:tav>
                                        <p:tav tm="100000">
                                          <p:val>
                                            <p:strVal val="#ppt_x"/>
                                          </p:val>
                                        </p:tav>
                                      </p:tavLst>
                                    </p:anim>
                                    <p:anim calcmode="lin" valueType="num">
                                      <p:cBhvr additive="base">
                                        <p:cTn id="96" dur="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29" grpId="0" animBg="1"/>
      <p:bldP spid="30" grpId="0" animBg="1"/>
      <p:bldP spid="32" grpId="0" animBg="1"/>
      <p:bldP spid="33" grpId="0" animBg="1"/>
      <p:bldP spid="35" grpId="0" animBg="1"/>
      <p:bldP spid="36" grpId="0" animBg="1"/>
      <p:bldP spid="38" grpId="0" animBg="1"/>
      <p:bldP spid="39" grpId="0" animBg="1"/>
      <p:bldP spid="40" grpId="0" animBg="1"/>
      <p:bldP spid="42" grpId="0" animBg="1"/>
      <p:bldP spid="43"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Koppling: vinklad 1">
            <a:extLst>
              <a:ext uri="{FF2B5EF4-FFF2-40B4-BE49-F238E27FC236}">
                <a16:creationId xmlns:a16="http://schemas.microsoft.com/office/drawing/2014/main" id="{CA5E5A49-8D55-4AB6-AE4D-02B9516B70CF}"/>
              </a:ext>
            </a:extLst>
          </p:cNvPr>
          <p:cNvCxnSpPr>
            <a:cxnSpLocks/>
          </p:cNvCxnSpPr>
          <p:nvPr/>
        </p:nvCxnSpPr>
        <p:spPr>
          <a:xfrm rot="10800000">
            <a:off x="738373" y="3298263"/>
            <a:ext cx="7982634" cy="9523"/>
          </a:xfrm>
          <a:prstGeom prst="bentConnector3">
            <a:avLst>
              <a:gd name="adj1" fmla="val 50000"/>
            </a:avLst>
          </a:prstGeom>
          <a:ln w="28575">
            <a:solidFill>
              <a:srgbClr val="DA5187"/>
            </a:solidFill>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C890EE46-073C-4A3C-8605-D9166434C954}"/>
              </a:ext>
            </a:extLst>
          </p:cNvPr>
          <p:cNvSpPr/>
          <p:nvPr/>
        </p:nvSpPr>
        <p:spPr>
          <a:xfrm>
            <a:off x="3436710" y="3113540"/>
            <a:ext cx="1567248" cy="369445"/>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Daglig verksamhet</a:t>
            </a:r>
          </a:p>
          <a:p>
            <a:pPr algn="ctr" defTabSz="685583">
              <a:defRPr/>
            </a:pPr>
            <a:r>
              <a:rPr lang="sv-SE" sz="1200" b="1" dirty="0">
                <a:solidFill>
                  <a:srgbClr val="FFFFFF"/>
                </a:solidFill>
                <a:latin typeface="Helvetica Neue Medium"/>
              </a:rPr>
              <a:t>Sysselsättning</a:t>
            </a:r>
          </a:p>
        </p:txBody>
      </p:sp>
      <p:sp>
        <p:nvSpPr>
          <p:cNvPr id="4" name="Flödesschema: Koppling 3">
            <a:extLst>
              <a:ext uri="{FF2B5EF4-FFF2-40B4-BE49-F238E27FC236}">
                <a16:creationId xmlns:a16="http://schemas.microsoft.com/office/drawing/2014/main" id="{F7332F22-0B68-4116-A5F0-85DBE0F93CAC}"/>
              </a:ext>
            </a:extLst>
          </p:cNvPr>
          <p:cNvSpPr/>
          <p:nvPr/>
        </p:nvSpPr>
        <p:spPr>
          <a:xfrm>
            <a:off x="6520707" y="2825253"/>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sp>
        <p:nvSpPr>
          <p:cNvPr id="5" name="Rektangel 4">
            <a:extLst>
              <a:ext uri="{FF2B5EF4-FFF2-40B4-BE49-F238E27FC236}">
                <a16:creationId xmlns:a16="http://schemas.microsoft.com/office/drawing/2014/main" id="{B1317DF6-B09A-4691-9757-03CDD7C1C9A6}"/>
              </a:ext>
            </a:extLst>
          </p:cNvPr>
          <p:cNvSpPr/>
          <p:nvPr/>
        </p:nvSpPr>
        <p:spPr>
          <a:xfrm>
            <a:off x="6267913" y="3663036"/>
            <a:ext cx="1328743" cy="457244"/>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Ansökan om sjukersättning</a:t>
            </a:r>
          </a:p>
        </p:txBody>
      </p:sp>
      <p:sp>
        <p:nvSpPr>
          <p:cNvPr id="6" name="Flödesschema: Koppling 5">
            <a:extLst>
              <a:ext uri="{FF2B5EF4-FFF2-40B4-BE49-F238E27FC236}">
                <a16:creationId xmlns:a16="http://schemas.microsoft.com/office/drawing/2014/main" id="{FE540788-FE19-4876-9FD2-67E8B925BC22}"/>
              </a:ext>
            </a:extLst>
          </p:cNvPr>
          <p:cNvSpPr/>
          <p:nvPr/>
        </p:nvSpPr>
        <p:spPr>
          <a:xfrm>
            <a:off x="7360450" y="2834973"/>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r>
              <a:rPr lang="sv-SE" sz="1600" b="1" dirty="0">
                <a:solidFill>
                  <a:srgbClr val="D34503"/>
                </a:solidFill>
                <a:latin typeface="Arial"/>
              </a:rPr>
              <a:t>JA/Nej</a:t>
            </a:r>
          </a:p>
        </p:txBody>
      </p:sp>
      <p:sp>
        <p:nvSpPr>
          <p:cNvPr id="7" name="Rektangel 6">
            <a:extLst>
              <a:ext uri="{FF2B5EF4-FFF2-40B4-BE49-F238E27FC236}">
                <a16:creationId xmlns:a16="http://schemas.microsoft.com/office/drawing/2014/main" id="{DAFA68B7-3032-48AB-8B65-AFA30E9F69C0}"/>
              </a:ext>
            </a:extLst>
          </p:cNvPr>
          <p:cNvSpPr/>
          <p:nvPr/>
        </p:nvSpPr>
        <p:spPr>
          <a:xfrm>
            <a:off x="7714386" y="3654597"/>
            <a:ext cx="1392464" cy="365579"/>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Försörjningsstöd</a:t>
            </a:r>
          </a:p>
        </p:txBody>
      </p:sp>
      <p:sp>
        <p:nvSpPr>
          <p:cNvPr id="8" name="Rektangel 7">
            <a:extLst>
              <a:ext uri="{FF2B5EF4-FFF2-40B4-BE49-F238E27FC236}">
                <a16:creationId xmlns:a16="http://schemas.microsoft.com/office/drawing/2014/main" id="{717F3436-2FF0-4BB1-B453-4E3E2130C666}"/>
              </a:ext>
            </a:extLst>
          </p:cNvPr>
          <p:cNvSpPr/>
          <p:nvPr/>
        </p:nvSpPr>
        <p:spPr>
          <a:xfrm>
            <a:off x="7972925" y="2567865"/>
            <a:ext cx="1133926" cy="313873"/>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Sjukpenning</a:t>
            </a:r>
          </a:p>
        </p:txBody>
      </p:sp>
      <p:pic>
        <p:nvPicPr>
          <p:cNvPr id="10" name="Bildobjekt 9">
            <a:extLst>
              <a:ext uri="{FF2B5EF4-FFF2-40B4-BE49-F238E27FC236}">
                <a16:creationId xmlns:a16="http://schemas.microsoft.com/office/drawing/2014/main" id="{127AF5FE-9279-4899-8DE0-7F635350BC0C}"/>
              </a:ext>
            </a:extLst>
          </p:cNvPr>
          <p:cNvPicPr>
            <a:picLocks noChangeAspect="1"/>
          </p:cNvPicPr>
          <p:nvPr/>
        </p:nvPicPr>
        <p:blipFill>
          <a:blip r:embed="rId2"/>
          <a:stretch>
            <a:fillRect/>
          </a:stretch>
        </p:blipFill>
        <p:spPr>
          <a:xfrm>
            <a:off x="6738383" y="3013937"/>
            <a:ext cx="387805" cy="382768"/>
          </a:xfrm>
          <a:prstGeom prst="rect">
            <a:avLst/>
          </a:prstGeom>
          <a:solidFill>
            <a:schemeClr val="tx1"/>
          </a:solidFill>
          <a:ln>
            <a:solidFill>
              <a:schemeClr val="bg1"/>
            </a:solidFill>
          </a:ln>
        </p:spPr>
      </p:pic>
      <p:sp>
        <p:nvSpPr>
          <p:cNvPr id="11" name="Flödesschema: Koppling 10">
            <a:extLst>
              <a:ext uri="{FF2B5EF4-FFF2-40B4-BE49-F238E27FC236}">
                <a16:creationId xmlns:a16="http://schemas.microsoft.com/office/drawing/2014/main" id="{47C7A7B6-BB02-49C5-976B-D1FE4B69FAEF}"/>
              </a:ext>
            </a:extLst>
          </p:cNvPr>
          <p:cNvSpPr/>
          <p:nvPr/>
        </p:nvSpPr>
        <p:spPr>
          <a:xfrm>
            <a:off x="477062" y="2857500"/>
            <a:ext cx="781459" cy="760137"/>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endParaRPr lang="sv-SE">
              <a:solidFill>
                <a:srgbClr val="FFFFFF"/>
              </a:solidFill>
              <a:latin typeface="Arial"/>
            </a:endParaRPr>
          </a:p>
        </p:txBody>
      </p:sp>
      <p:pic>
        <p:nvPicPr>
          <p:cNvPr id="12" name="Bildobjekt 11">
            <a:extLst>
              <a:ext uri="{FF2B5EF4-FFF2-40B4-BE49-F238E27FC236}">
                <a16:creationId xmlns:a16="http://schemas.microsoft.com/office/drawing/2014/main" id="{02127E14-AF3E-4E25-B059-E4D57868A768}"/>
              </a:ext>
            </a:extLst>
          </p:cNvPr>
          <p:cNvPicPr>
            <a:picLocks noChangeAspect="1"/>
          </p:cNvPicPr>
          <p:nvPr/>
        </p:nvPicPr>
        <p:blipFill>
          <a:blip r:embed="rId2"/>
          <a:stretch>
            <a:fillRect/>
          </a:stretch>
        </p:blipFill>
        <p:spPr>
          <a:xfrm>
            <a:off x="680089" y="3013937"/>
            <a:ext cx="387805" cy="382768"/>
          </a:xfrm>
          <a:prstGeom prst="rect">
            <a:avLst/>
          </a:prstGeom>
          <a:solidFill>
            <a:schemeClr val="tx1"/>
          </a:solidFill>
          <a:ln>
            <a:solidFill>
              <a:schemeClr val="bg1"/>
            </a:solidFill>
          </a:ln>
        </p:spPr>
      </p:pic>
      <p:sp>
        <p:nvSpPr>
          <p:cNvPr id="13" name="Rektangel 12">
            <a:extLst>
              <a:ext uri="{FF2B5EF4-FFF2-40B4-BE49-F238E27FC236}">
                <a16:creationId xmlns:a16="http://schemas.microsoft.com/office/drawing/2014/main" id="{57594B7F-1DD9-4DDE-B637-FD4DB4BAFFD4}"/>
              </a:ext>
            </a:extLst>
          </p:cNvPr>
          <p:cNvSpPr/>
          <p:nvPr/>
        </p:nvSpPr>
        <p:spPr>
          <a:xfrm>
            <a:off x="167137" y="3689433"/>
            <a:ext cx="1705125" cy="741089"/>
          </a:xfrm>
          <a:prstGeom prst="rect">
            <a:avLst/>
          </a:prstGeom>
          <a:solidFill>
            <a:schemeClr val="tx1"/>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Aktivitetsersättning </a:t>
            </a:r>
            <a:r>
              <a:rPr lang="sv-SE" sz="1200" b="1" dirty="0" err="1">
                <a:solidFill>
                  <a:srgbClr val="FFFFFF"/>
                </a:solidFill>
                <a:latin typeface="Helvetica Neue Medium"/>
              </a:rPr>
              <a:t>pga</a:t>
            </a:r>
            <a:r>
              <a:rPr lang="sv-SE" sz="1200" b="1" dirty="0">
                <a:solidFill>
                  <a:srgbClr val="FFFFFF"/>
                </a:solidFill>
                <a:latin typeface="Helvetica Neue Medium"/>
              </a:rPr>
              <a:t> nedsatt arbetsförmåga</a:t>
            </a:r>
          </a:p>
        </p:txBody>
      </p:sp>
      <p:sp>
        <p:nvSpPr>
          <p:cNvPr id="19" name="Rektangel 18">
            <a:extLst>
              <a:ext uri="{FF2B5EF4-FFF2-40B4-BE49-F238E27FC236}">
                <a16:creationId xmlns:a16="http://schemas.microsoft.com/office/drawing/2014/main" id="{8A116804-148B-4476-9E43-E6926F89FF15}"/>
              </a:ext>
            </a:extLst>
          </p:cNvPr>
          <p:cNvSpPr/>
          <p:nvPr/>
        </p:nvSpPr>
        <p:spPr>
          <a:xfrm>
            <a:off x="3620319" y="3574083"/>
            <a:ext cx="1228571" cy="369445"/>
          </a:xfrm>
          <a:prstGeom prst="rect">
            <a:avLst/>
          </a:prstGeom>
          <a:solidFill>
            <a:schemeClr val="tx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583">
              <a:defRPr/>
            </a:pPr>
            <a:r>
              <a:rPr lang="sv-SE" sz="1200" b="1" dirty="0">
                <a:solidFill>
                  <a:srgbClr val="FFFFFF"/>
                </a:solidFill>
                <a:latin typeface="Helvetica Neue Medium"/>
              </a:rPr>
              <a:t>Hemmasittare</a:t>
            </a:r>
          </a:p>
        </p:txBody>
      </p:sp>
      <p:cxnSp>
        <p:nvCxnSpPr>
          <p:cNvPr id="14" name="Rak pilkoppling 13">
            <a:extLst>
              <a:ext uri="{FF2B5EF4-FFF2-40B4-BE49-F238E27FC236}">
                <a16:creationId xmlns:a16="http://schemas.microsoft.com/office/drawing/2014/main" id="{C81DF48C-C7FA-45BF-AB9C-0DB669C36DFB}"/>
              </a:ext>
            </a:extLst>
          </p:cNvPr>
          <p:cNvCxnSpPr/>
          <p:nvPr/>
        </p:nvCxnSpPr>
        <p:spPr>
          <a:xfrm>
            <a:off x="2125055" y="4430522"/>
            <a:ext cx="4395651" cy="0"/>
          </a:xfrm>
          <a:prstGeom prst="straightConnector1">
            <a:avLst/>
          </a:prstGeom>
          <a:ln w="28575" cap="sq">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762A9FB9-A238-4BCC-9BA1-2E1AD21B9F14}"/>
              </a:ext>
            </a:extLst>
          </p:cNvPr>
          <p:cNvSpPr txBox="1"/>
          <p:nvPr/>
        </p:nvSpPr>
        <p:spPr>
          <a:xfrm>
            <a:off x="3978058" y="4509956"/>
            <a:ext cx="809921" cy="230832"/>
          </a:xfrm>
          <a:prstGeom prst="rect">
            <a:avLst/>
          </a:prstGeom>
        </p:spPr>
        <p:txBody>
          <a:bodyPr wrap="square" lIns="0" tIns="0" rIns="0" bIns="0" rtlCol="0" anchor="ctr" anchorCtr="0">
            <a:spAutoFit/>
          </a:bodyPr>
          <a:lstStyle/>
          <a:p>
            <a:pPr defTabSz="685617"/>
            <a:r>
              <a:rPr lang="sv-SE" sz="1500" b="1" kern="0" dirty="0">
                <a:solidFill>
                  <a:srgbClr val="FFFFFF"/>
                </a:solidFill>
              </a:rPr>
              <a:t>10 år</a:t>
            </a:r>
          </a:p>
        </p:txBody>
      </p:sp>
    </p:spTree>
    <p:extLst>
      <p:ext uri="{BB962C8B-B14F-4D97-AF65-F5344CB8AC3E}">
        <p14:creationId xmlns:p14="http://schemas.microsoft.com/office/powerpoint/2010/main" val="223573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0" y="2226469"/>
            <a:ext cx="2771775" cy="2653904"/>
          </a:xfrm>
        </p:spPr>
        <p:txBody>
          <a:bodyPr/>
          <a:lstStyle/>
          <a:p>
            <a:r>
              <a:rPr lang="sv-SE" altLang="sv-SE" dirty="0">
                <a:hlinkClick r:id="rId3"/>
              </a:rPr>
              <a:t>https://www.forsakringskassan.se/omfk/vart_uppdrag/socialforsakringens_historia</a:t>
            </a:r>
            <a:endParaRPr lang="sv-SE" altLang="sv-SE" dirty="0"/>
          </a:p>
          <a:p>
            <a:endParaRPr lang="sv-SE" altLang="sv-SE" dirty="0"/>
          </a:p>
        </p:txBody>
      </p:sp>
      <p:sp>
        <p:nvSpPr>
          <p:cNvPr id="4098" name="Rectangle 2"/>
          <p:cNvSpPr>
            <a:spLocks noGrp="1" noChangeArrowheads="1"/>
          </p:cNvSpPr>
          <p:nvPr>
            <p:ph type="title" idx="4294967295"/>
          </p:nvPr>
        </p:nvSpPr>
        <p:spPr>
          <a:xfrm>
            <a:off x="0" y="491729"/>
            <a:ext cx="3971925" cy="857250"/>
          </a:xfrm>
        </p:spPr>
        <p:txBody>
          <a:bodyPr/>
          <a:lstStyle/>
          <a:p>
            <a:pPr algn="l" eaLnBrk="1" hangingPunct="1"/>
            <a:r>
              <a:rPr lang="sv-SE" dirty="0"/>
              <a:t>Bakgrund till Försäkringskassan</a:t>
            </a:r>
            <a:endParaRPr lang="sv-SE" altLang="sv-SE" dirty="0"/>
          </a:p>
        </p:txBody>
      </p:sp>
      <p:pic>
        <p:nvPicPr>
          <p:cNvPr id="4100" name="Picture 5" descr="Myrn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837312"/>
            <a:ext cx="4834880" cy="413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55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94236" y="1129904"/>
            <a:ext cx="3131344" cy="398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defTabSz="76200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defTabSz="76200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spcAft>
                <a:spcPct val="0"/>
              </a:spcAft>
              <a:buClrTx/>
              <a:buSzTx/>
              <a:buFontTx/>
              <a:buNone/>
            </a:pPr>
            <a:r>
              <a:rPr lang="sv-SE" altLang="sv-SE" sz="1275" b="1" dirty="0">
                <a:solidFill>
                  <a:schemeClr val="folHlink"/>
                </a:solidFill>
              </a:rPr>
              <a:t>Sjuk</a:t>
            </a:r>
            <a:br>
              <a:rPr lang="sv-SE" altLang="sv-SE" sz="1275" b="1" dirty="0">
                <a:solidFill>
                  <a:srgbClr val="0000FF"/>
                </a:solidFill>
              </a:rPr>
            </a:br>
            <a:r>
              <a:rPr lang="sv-SE" altLang="sv-SE" sz="1275" dirty="0">
                <a:solidFill>
                  <a:schemeClr val="tx1"/>
                </a:solidFill>
                <a:sym typeface="Wingdings" panose="05000000000000000000" pitchFamily="2" charset="2"/>
              </a:rPr>
              <a:t>•</a:t>
            </a:r>
            <a:r>
              <a:rPr lang="sv-SE" altLang="sv-SE" sz="1275" dirty="0">
                <a:solidFill>
                  <a:schemeClr val="tx1"/>
                </a:solidFill>
              </a:rPr>
              <a:t> Sjukpenning </a:t>
            </a:r>
            <a:r>
              <a:rPr lang="sv-SE" altLang="sv-SE" sz="1275" dirty="0">
                <a:solidFill>
                  <a:schemeClr val="tx1"/>
                </a:solidFill>
                <a:sym typeface="Wingdings" panose="05000000000000000000" pitchFamily="2" charset="2"/>
              </a:rPr>
              <a:t>•</a:t>
            </a:r>
            <a:r>
              <a:rPr lang="sv-SE" altLang="sv-SE" sz="1275" dirty="0">
                <a:solidFill>
                  <a:schemeClr val="tx1"/>
                </a:solidFill>
              </a:rPr>
              <a:t> Förlängd sjukpenning </a:t>
            </a:r>
            <a:r>
              <a:rPr lang="sv-SE" altLang="sv-SE" sz="1275" dirty="0">
                <a:solidFill>
                  <a:schemeClr val="tx1"/>
                </a:solidFill>
                <a:sym typeface="Wingdings" panose="05000000000000000000" pitchFamily="2" charset="2"/>
              </a:rPr>
              <a:t>•Sjukpenning i särskilda fall</a:t>
            </a:r>
            <a:r>
              <a:rPr lang="sv-SE" altLang="sv-SE" sz="1275" dirty="0">
                <a:solidFill>
                  <a:schemeClr val="tx1"/>
                </a:solidFill>
              </a:rPr>
              <a:t> Fortsatt sjukpenning </a:t>
            </a:r>
            <a:r>
              <a:rPr lang="sv-SE" altLang="sv-SE" sz="1275" dirty="0">
                <a:solidFill>
                  <a:schemeClr val="tx1"/>
                </a:solidFill>
                <a:sym typeface="Wingdings" panose="05000000000000000000" pitchFamily="2" charset="2"/>
              </a:rPr>
              <a:t>• </a:t>
            </a:r>
            <a:r>
              <a:rPr lang="sv-SE" altLang="sv-SE" sz="1275" dirty="0">
                <a:solidFill>
                  <a:schemeClr val="tx1"/>
                </a:solidFill>
              </a:rPr>
              <a:t>Aktivitetsersättning </a:t>
            </a:r>
            <a:r>
              <a:rPr lang="sv-SE" altLang="sv-SE" sz="1275" dirty="0">
                <a:solidFill>
                  <a:schemeClr val="tx1"/>
                </a:solidFill>
                <a:sym typeface="Wingdings" panose="05000000000000000000" pitchFamily="2" charset="2"/>
              </a:rPr>
              <a:t>•</a:t>
            </a:r>
            <a:r>
              <a:rPr lang="sv-SE" altLang="sv-SE" sz="1275" dirty="0">
                <a:solidFill>
                  <a:schemeClr val="tx1"/>
                </a:solidFill>
              </a:rPr>
              <a:t> Sjukersättning </a:t>
            </a:r>
            <a:r>
              <a:rPr lang="sv-SE" altLang="sv-SE" sz="1275" dirty="0">
                <a:solidFill>
                  <a:schemeClr val="tx1"/>
                </a:solidFill>
                <a:sym typeface="Wingdings" panose="05000000000000000000" pitchFamily="2" charset="2"/>
              </a:rPr>
              <a:t>•</a:t>
            </a:r>
            <a:r>
              <a:rPr lang="sv-SE" altLang="sv-SE" sz="1275" dirty="0">
                <a:solidFill>
                  <a:schemeClr val="tx1"/>
                </a:solidFill>
              </a:rPr>
              <a:t> Arbetsskadeersättning </a:t>
            </a:r>
            <a:r>
              <a:rPr lang="sv-SE" altLang="sv-SE" sz="1275" dirty="0">
                <a:solidFill>
                  <a:schemeClr val="tx1"/>
                </a:solidFill>
                <a:sym typeface="Wingdings" panose="05000000000000000000" pitchFamily="2" charset="2"/>
              </a:rPr>
              <a:t>• Yrkesskadeersättning •</a:t>
            </a:r>
            <a:r>
              <a:rPr lang="sv-SE" altLang="sv-SE" sz="1275" dirty="0">
                <a:solidFill>
                  <a:schemeClr val="tx1"/>
                </a:solidFill>
              </a:rPr>
              <a:t> Närstående-penning </a:t>
            </a:r>
            <a:r>
              <a:rPr lang="sv-SE" altLang="sv-SE" sz="1275" dirty="0">
                <a:solidFill>
                  <a:schemeClr val="tx1"/>
                </a:solidFill>
                <a:sym typeface="Wingdings" panose="05000000000000000000" pitchFamily="2" charset="2"/>
              </a:rPr>
              <a:t>•</a:t>
            </a:r>
            <a:r>
              <a:rPr lang="sv-SE" altLang="sv-SE" sz="1275" dirty="0">
                <a:solidFill>
                  <a:schemeClr val="tx1"/>
                </a:solidFill>
              </a:rPr>
              <a:t> Reseersättning istället för sjukpenning </a:t>
            </a:r>
            <a:r>
              <a:rPr lang="sv-SE" altLang="sv-SE" sz="1275" dirty="0">
                <a:solidFill>
                  <a:schemeClr val="tx1"/>
                </a:solidFill>
                <a:sym typeface="Wingdings" panose="05000000000000000000" pitchFamily="2" charset="2"/>
              </a:rPr>
              <a:t>•</a:t>
            </a:r>
            <a:r>
              <a:rPr lang="sv-SE" altLang="sv-SE" sz="1275" dirty="0">
                <a:solidFill>
                  <a:schemeClr val="tx1"/>
                </a:solidFill>
              </a:rPr>
              <a:t> Smittbärarpenning </a:t>
            </a:r>
            <a:r>
              <a:rPr lang="sv-SE" altLang="sv-SE" sz="1275" dirty="0">
                <a:solidFill>
                  <a:schemeClr val="tx1"/>
                </a:solidFill>
                <a:sym typeface="Wingdings" panose="05000000000000000000" pitchFamily="2" charset="2"/>
              </a:rPr>
              <a:t>•</a:t>
            </a:r>
            <a:r>
              <a:rPr lang="sv-SE" altLang="sv-SE" sz="1275" dirty="0">
                <a:solidFill>
                  <a:schemeClr val="tx1"/>
                </a:solidFill>
              </a:rPr>
              <a:t> Rehabiliteringsersättning </a:t>
            </a:r>
            <a:r>
              <a:rPr lang="sv-SE" altLang="sv-SE" sz="1275" dirty="0">
                <a:solidFill>
                  <a:schemeClr val="tx1"/>
                </a:solidFill>
                <a:sym typeface="Wingdings" panose="05000000000000000000" pitchFamily="2" charset="2"/>
              </a:rPr>
              <a:t>• Statligt personskadeskydd • </a:t>
            </a:r>
            <a:r>
              <a:rPr lang="sv-SE" altLang="sv-SE" sz="1275" dirty="0">
                <a:solidFill>
                  <a:schemeClr val="tx1"/>
                </a:solidFill>
              </a:rPr>
              <a:t>Sjuklönegaranti </a:t>
            </a:r>
            <a:br>
              <a:rPr lang="sv-SE" altLang="sv-SE" sz="1275" dirty="0">
                <a:solidFill>
                  <a:schemeClr val="tx1"/>
                </a:solidFill>
              </a:rPr>
            </a:br>
            <a:r>
              <a:rPr lang="sv-SE" altLang="sv-SE" sz="1275" dirty="0">
                <a:solidFill>
                  <a:schemeClr val="tx1"/>
                </a:solidFill>
                <a:sym typeface="Wingdings" panose="05000000000000000000" pitchFamily="2" charset="2"/>
              </a:rPr>
              <a:t>• </a:t>
            </a:r>
            <a:r>
              <a:rPr lang="sv-SE" altLang="sv-SE" sz="1275" dirty="0">
                <a:solidFill>
                  <a:schemeClr val="tx1"/>
                </a:solidFill>
              </a:rPr>
              <a:t>Särskilt högriskskydd • Bostadstillägg</a:t>
            </a:r>
            <a:br>
              <a:rPr lang="sv-SE" altLang="sv-SE" sz="1275" dirty="0">
                <a:solidFill>
                  <a:schemeClr val="tx1"/>
                </a:solidFill>
              </a:rPr>
            </a:br>
            <a:r>
              <a:rPr lang="sv-SE" altLang="sv-SE" sz="1275" dirty="0" err="1">
                <a:solidFill>
                  <a:schemeClr val="tx1"/>
                </a:solidFill>
              </a:rPr>
              <a:t>Boendetilägg</a:t>
            </a:r>
            <a:endParaRPr lang="sv-SE" altLang="sv-SE" sz="1275" dirty="0">
              <a:solidFill>
                <a:schemeClr val="tx1"/>
              </a:solidFill>
            </a:endParaRPr>
          </a:p>
          <a:p>
            <a:pPr>
              <a:spcBef>
                <a:spcPct val="50000"/>
              </a:spcBef>
              <a:spcAft>
                <a:spcPct val="0"/>
              </a:spcAft>
              <a:buClrTx/>
              <a:buSzTx/>
              <a:buFontTx/>
              <a:buNone/>
            </a:pPr>
            <a:endParaRPr lang="sv-SE" altLang="sv-SE" sz="1275" dirty="0">
              <a:solidFill>
                <a:schemeClr val="tx1"/>
              </a:solidFill>
            </a:endParaRPr>
          </a:p>
          <a:p>
            <a:pPr eaLnBrk="1" hangingPunct="1">
              <a:spcBef>
                <a:spcPct val="0"/>
              </a:spcBef>
              <a:spcAft>
                <a:spcPct val="0"/>
              </a:spcAft>
              <a:buClrTx/>
              <a:buSzTx/>
              <a:buFontTx/>
              <a:buNone/>
            </a:pPr>
            <a:r>
              <a:rPr lang="sv-SE" altLang="sv-SE" sz="1350" b="1" dirty="0">
                <a:solidFill>
                  <a:srgbClr val="DA002F"/>
                </a:solidFill>
              </a:rPr>
              <a:t>Funktionsnedsättning</a:t>
            </a:r>
          </a:p>
          <a:p>
            <a:pPr eaLnBrk="1" hangingPunct="1">
              <a:spcBef>
                <a:spcPct val="0"/>
              </a:spcBef>
              <a:spcAft>
                <a:spcPct val="0"/>
              </a:spcAft>
              <a:buClrTx/>
              <a:buSzTx/>
              <a:buFontTx/>
              <a:buNone/>
            </a:pPr>
            <a:r>
              <a:rPr lang="sv-SE" altLang="sv-SE" sz="1350" dirty="0">
                <a:solidFill>
                  <a:srgbClr val="DA002F"/>
                </a:solidFill>
                <a:sym typeface="Wingdings" panose="05000000000000000000" pitchFamily="2" charset="2"/>
              </a:rPr>
              <a:t>•</a:t>
            </a:r>
            <a:r>
              <a:rPr lang="sv-SE" altLang="sv-SE" sz="1350" dirty="0">
                <a:solidFill>
                  <a:schemeClr val="tx1"/>
                </a:solidFill>
              </a:rPr>
              <a:t> Assistansersättning </a:t>
            </a:r>
            <a:r>
              <a:rPr lang="sv-SE" altLang="sv-SE" sz="1350" dirty="0">
                <a:solidFill>
                  <a:srgbClr val="DA002F"/>
                </a:solidFill>
                <a:sym typeface="Wingdings" panose="05000000000000000000" pitchFamily="2" charset="2"/>
              </a:rPr>
              <a:t>•</a:t>
            </a:r>
            <a:r>
              <a:rPr lang="sv-SE" altLang="sv-SE" sz="1350" dirty="0">
                <a:solidFill>
                  <a:schemeClr val="tx1"/>
                </a:solidFill>
              </a:rPr>
              <a:t> </a:t>
            </a:r>
            <a:r>
              <a:rPr lang="sv-SE" altLang="sv-SE" sz="1350" dirty="0" err="1">
                <a:solidFill>
                  <a:schemeClr val="tx1"/>
                </a:solidFill>
              </a:rPr>
              <a:t>Bilstöd</a:t>
            </a:r>
            <a:r>
              <a:rPr lang="sv-SE" altLang="sv-SE" sz="1350" dirty="0">
                <a:solidFill>
                  <a:schemeClr val="tx1"/>
                </a:solidFill>
              </a:rPr>
              <a:t> </a:t>
            </a:r>
            <a:r>
              <a:rPr lang="sv-SE" altLang="sv-SE" sz="1350" dirty="0">
                <a:solidFill>
                  <a:srgbClr val="FF0000"/>
                </a:solidFill>
                <a:sym typeface="Wingdings" panose="05000000000000000000" pitchFamily="2" charset="2"/>
              </a:rPr>
              <a:t>•</a:t>
            </a:r>
            <a:r>
              <a:rPr lang="sv-SE" altLang="sv-SE" sz="1350" dirty="0">
                <a:solidFill>
                  <a:schemeClr val="tx1"/>
                </a:solidFill>
              </a:rPr>
              <a:t> merkostnadsersättning </a:t>
            </a:r>
            <a:r>
              <a:rPr lang="sv-SE" altLang="sv-SE" sz="1350" dirty="0">
                <a:solidFill>
                  <a:srgbClr val="DA002F"/>
                </a:solidFill>
                <a:sym typeface="Wingdings" panose="05000000000000000000" pitchFamily="2" charset="2"/>
              </a:rPr>
              <a:t>• </a:t>
            </a:r>
            <a:r>
              <a:rPr lang="sv-SE" altLang="sv-SE" sz="1350" dirty="0">
                <a:solidFill>
                  <a:schemeClr val="tx1"/>
                </a:solidFill>
              </a:rPr>
              <a:t>Bidrag till arbetshjälpmedel </a:t>
            </a:r>
            <a:r>
              <a:rPr lang="sv-SE" altLang="sv-SE" sz="1350" dirty="0">
                <a:solidFill>
                  <a:srgbClr val="DA002F"/>
                </a:solidFill>
                <a:sym typeface="Wingdings" panose="05000000000000000000" pitchFamily="2" charset="2"/>
              </a:rPr>
              <a:t>•</a:t>
            </a:r>
            <a:r>
              <a:rPr lang="sv-SE" altLang="sv-SE" sz="1350" dirty="0">
                <a:solidFill>
                  <a:schemeClr val="tx1"/>
                </a:solidFill>
              </a:rPr>
              <a:t> Omv</a:t>
            </a:r>
            <a:r>
              <a:rPr lang="sv-SE" altLang="sv-SE" sz="1350" dirty="0">
                <a:solidFill>
                  <a:schemeClr val="tx1"/>
                </a:solidFill>
                <a:sym typeface="Wingdings" panose="05000000000000000000" pitchFamily="2" charset="2"/>
              </a:rPr>
              <a:t>årdnadsbidrag </a:t>
            </a:r>
            <a:r>
              <a:rPr lang="sv-SE" altLang="sv-SE" sz="1350" dirty="0">
                <a:solidFill>
                  <a:srgbClr val="DA002F"/>
                </a:solidFill>
                <a:sym typeface="Wingdings" panose="05000000000000000000" pitchFamily="2" charset="2"/>
              </a:rPr>
              <a:t>• </a:t>
            </a:r>
            <a:r>
              <a:rPr lang="sv-SE" altLang="sv-SE" sz="1350" dirty="0">
                <a:solidFill>
                  <a:schemeClr val="tx1"/>
                </a:solidFill>
                <a:sym typeface="Wingdings" panose="05000000000000000000" pitchFamily="2" charset="2"/>
              </a:rPr>
              <a:t>Kontaktdagar för vissa funktions-hindrade barn</a:t>
            </a:r>
          </a:p>
        </p:txBody>
      </p:sp>
      <p:sp>
        <p:nvSpPr>
          <p:cNvPr id="3075" name="Text Box 3"/>
          <p:cNvSpPr txBox="1">
            <a:spLocks noChangeArrowheads="1"/>
          </p:cNvSpPr>
          <p:nvPr/>
        </p:nvSpPr>
        <p:spPr bwMode="auto">
          <a:xfrm>
            <a:off x="4680348" y="1129904"/>
            <a:ext cx="3187303" cy="31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defTabSz="76200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defTabSz="76200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70000"/>
              </a:spcBef>
              <a:spcAft>
                <a:spcPct val="0"/>
              </a:spcAft>
              <a:buClrTx/>
              <a:buSzTx/>
              <a:buFontTx/>
              <a:buNone/>
            </a:pPr>
            <a:r>
              <a:rPr lang="sv-SE" altLang="sv-SE" sz="1350" b="1" dirty="0">
                <a:solidFill>
                  <a:srgbClr val="FFCC00"/>
                </a:solidFill>
              </a:rPr>
              <a:t>Förälder</a:t>
            </a:r>
            <a:r>
              <a:rPr lang="sv-SE" altLang="sv-SE" sz="1350" b="1" u="sng" dirty="0">
                <a:solidFill>
                  <a:srgbClr val="009900"/>
                </a:solidFill>
              </a:rPr>
              <a:t> </a:t>
            </a:r>
            <a:br>
              <a:rPr lang="sv-SE" altLang="sv-SE" sz="1350" b="1" dirty="0">
                <a:solidFill>
                  <a:schemeClr val="tx1"/>
                </a:solidFill>
              </a:rPr>
            </a:br>
            <a:r>
              <a:rPr lang="sv-SE" altLang="sv-SE" sz="1350" dirty="0">
                <a:solidFill>
                  <a:srgbClr val="FFCC00"/>
                </a:solidFill>
                <a:sym typeface="Wingdings" panose="05000000000000000000" pitchFamily="2" charset="2"/>
              </a:rPr>
              <a:t>•</a:t>
            </a:r>
            <a:r>
              <a:rPr lang="sv-SE" altLang="sv-SE" sz="1350" dirty="0">
                <a:solidFill>
                  <a:schemeClr val="tx1"/>
                </a:solidFill>
              </a:rPr>
              <a:t> Föräldrapenning </a:t>
            </a:r>
            <a:r>
              <a:rPr lang="sv-SE" altLang="sv-SE" sz="1350" dirty="0">
                <a:solidFill>
                  <a:srgbClr val="FFCC00"/>
                </a:solidFill>
                <a:sym typeface="Wingdings" panose="05000000000000000000" pitchFamily="2" charset="2"/>
              </a:rPr>
              <a:t>•</a:t>
            </a:r>
            <a:r>
              <a:rPr lang="sv-SE" altLang="sv-SE" sz="1350" dirty="0">
                <a:solidFill>
                  <a:schemeClr val="tx1"/>
                </a:solidFill>
              </a:rPr>
              <a:t> Tillfällig föräldra-penning </a:t>
            </a:r>
            <a:r>
              <a:rPr lang="sv-SE" altLang="sv-SE" sz="1350" dirty="0">
                <a:solidFill>
                  <a:srgbClr val="FFCC00"/>
                </a:solidFill>
                <a:sym typeface="Wingdings" panose="05000000000000000000" pitchFamily="2" charset="2"/>
              </a:rPr>
              <a:t>•</a:t>
            </a:r>
            <a:r>
              <a:rPr lang="sv-SE" altLang="sv-SE" sz="1350" dirty="0">
                <a:solidFill>
                  <a:schemeClr val="tx1"/>
                </a:solidFill>
              </a:rPr>
              <a:t> Graviditetspenning </a:t>
            </a:r>
            <a:r>
              <a:rPr lang="sv-SE" altLang="sv-SE" sz="1350" dirty="0">
                <a:solidFill>
                  <a:srgbClr val="FFCC00"/>
                </a:solidFill>
              </a:rPr>
              <a:t>•</a:t>
            </a:r>
            <a:r>
              <a:rPr lang="sv-SE" altLang="sv-SE" sz="1350" dirty="0">
                <a:solidFill>
                  <a:schemeClr val="tx1"/>
                </a:solidFill>
              </a:rPr>
              <a:t> Bostadsbidrag </a:t>
            </a:r>
            <a:r>
              <a:rPr lang="sv-SE" altLang="sv-SE" sz="1350" dirty="0">
                <a:solidFill>
                  <a:srgbClr val="FFCC00"/>
                </a:solidFill>
                <a:sym typeface="Wingdings" panose="05000000000000000000" pitchFamily="2" charset="2"/>
              </a:rPr>
              <a:t>•</a:t>
            </a:r>
            <a:r>
              <a:rPr lang="sv-SE" altLang="sv-SE" sz="1350" dirty="0">
                <a:solidFill>
                  <a:srgbClr val="FF9900"/>
                </a:solidFill>
                <a:sym typeface="Wingdings" panose="05000000000000000000" pitchFamily="2" charset="2"/>
              </a:rPr>
              <a:t> </a:t>
            </a:r>
            <a:r>
              <a:rPr lang="sv-SE" altLang="sv-SE" sz="1350" dirty="0">
                <a:solidFill>
                  <a:schemeClr val="tx1"/>
                </a:solidFill>
                <a:sym typeface="Wingdings" panose="05000000000000000000" pitchFamily="2" charset="2"/>
              </a:rPr>
              <a:t>Underhållsstöd </a:t>
            </a:r>
            <a:r>
              <a:rPr lang="sv-SE" altLang="sv-SE" sz="1350" dirty="0">
                <a:solidFill>
                  <a:srgbClr val="FFCC00"/>
                </a:solidFill>
                <a:sym typeface="Wingdings" panose="05000000000000000000" pitchFamily="2" charset="2"/>
              </a:rPr>
              <a:t>•</a:t>
            </a:r>
            <a:r>
              <a:rPr lang="sv-SE" altLang="sv-SE" sz="1350" dirty="0">
                <a:solidFill>
                  <a:srgbClr val="FF9900"/>
                </a:solidFill>
                <a:sym typeface="Wingdings" panose="05000000000000000000" pitchFamily="2" charset="2"/>
              </a:rPr>
              <a:t> </a:t>
            </a:r>
            <a:r>
              <a:rPr lang="sv-SE" altLang="sv-SE" sz="1350" dirty="0">
                <a:solidFill>
                  <a:schemeClr val="tx1"/>
                </a:solidFill>
                <a:sym typeface="Wingdings" panose="05000000000000000000" pitchFamily="2" charset="2"/>
              </a:rPr>
              <a:t>Underhållsbidrag </a:t>
            </a:r>
            <a:r>
              <a:rPr lang="sv-SE" altLang="sv-SE" sz="1350" dirty="0">
                <a:solidFill>
                  <a:srgbClr val="FFCC00"/>
                </a:solidFill>
                <a:sym typeface="Wingdings" panose="05000000000000000000" pitchFamily="2" charset="2"/>
              </a:rPr>
              <a:t>•</a:t>
            </a:r>
            <a:r>
              <a:rPr lang="sv-SE" altLang="sv-SE" sz="1350" dirty="0">
                <a:solidFill>
                  <a:schemeClr val="tx1"/>
                </a:solidFill>
                <a:sym typeface="Wingdings" panose="05000000000000000000" pitchFamily="2" charset="2"/>
              </a:rPr>
              <a:t> Allmänt och förlängt barnbidrag inklusive flerbarnstillägg </a:t>
            </a:r>
            <a:r>
              <a:rPr lang="sv-SE" altLang="sv-SE" sz="1350" dirty="0">
                <a:solidFill>
                  <a:srgbClr val="FFCC00"/>
                </a:solidFill>
                <a:sym typeface="Wingdings" panose="05000000000000000000" pitchFamily="2" charset="2"/>
              </a:rPr>
              <a:t>•</a:t>
            </a:r>
            <a:r>
              <a:rPr lang="sv-SE" altLang="sv-SE" sz="1350" dirty="0">
                <a:solidFill>
                  <a:srgbClr val="FF9900"/>
                </a:solidFill>
                <a:sym typeface="Wingdings" panose="05000000000000000000" pitchFamily="2" charset="2"/>
              </a:rPr>
              <a:t> </a:t>
            </a:r>
            <a:r>
              <a:rPr lang="sv-SE" altLang="sv-SE" sz="1350" dirty="0">
                <a:solidFill>
                  <a:schemeClr val="tx1"/>
                </a:solidFill>
                <a:sym typeface="Wingdings" panose="05000000000000000000" pitchFamily="2" charset="2"/>
              </a:rPr>
              <a:t>Adoptionskostnadsbidrag</a:t>
            </a:r>
            <a:r>
              <a:rPr lang="sv-SE" altLang="sv-SE" sz="1350" dirty="0">
                <a:solidFill>
                  <a:schemeClr val="tx1"/>
                </a:solidFill>
              </a:rPr>
              <a:t> </a:t>
            </a:r>
            <a:endParaRPr lang="sv-SE" altLang="sv-SE" sz="1350" dirty="0">
              <a:solidFill>
                <a:schemeClr val="tx1"/>
              </a:solidFill>
              <a:sym typeface="Wingdings" panose="05000000000000000000" pitchFamily="2" charset="2"/>
            </a:endParaRPr>
          </a:p>
          <a:p>
            <a:pPr eaLnBrk="1" hangingPunct="1">
              <a:spcBef>
                <a:spcPct val="0"/>
              </a:spcBef>
              <a:spcAft>
                <a:spcPct val="0"/>
              </a:spcAft>
              <a:buClrTx/>
              <a:buSzTx/>
              <a:buFontTx/>
              <a:buNone/>
            </a:pPr>
            <a:endParaRPr lang="sv-SE" altLang="sv-SE" sz="1275" dirty="0">
              <a:solidFill>
                <a:schemeClr val="tx1"/>
              </a:solidFill>
              <a:sym typeface="Wingdings" panose="05000000000000000000" pitchFamily="2" charset="2"/>
            </a:endParaRPr>
          </a:p>
          <a:p>
            <a:pPr eaLnBrk="1" hangingPunct="1">
              <a:spcBef>
                <a:spcPct val="0"/>
              </a:spcBef>
              <a:spcAft>
                <a:spcPct val="0"/>
              </a:spcAft>
              <a:buClrTx/>
              <a:buSzTx/>
              <a:buFontTx/>
              <a:buNone/>
            </a:pPr>
            <a:endParaRPr lang="sv-SE" altLang="sv-SE" sz="1275" dirty="0">
              <a:solidFill>
                <a:schemeClr val="tx1"/>
              </a:solidFill>
              <a:sym typeface="Wingdings" panose="05000000000000000000" pitchFamily="2" charset="2"/>
            </a:endParaRPr>
          </a:p>
          <a:p>
            <a:pPr>
              <a:spcBef>
                <a:spcPct val="0"/>
              </a:spcBef>
              <a:spcAft>
                <a:spcPct val="0"/>
              </a:spcAft>
              <a:buClrTx/>
              <a:buSzTx/>
              <a:buFontTx/>
              <a:buNone/>
            </a:pPr>
            <a:r>
              <a:rPr lang="sv-SE" altLang="sv-SE" sz="1275" b="1" dirty="0">
                <a:solidFill>
                  <a:schemeClr val="tx1"/>
                </a:solidFill>
              </a:rPr>
              <a:t>Övrigt</a:t>
            </a:r>
            <a:br>
              <a:rPr lang="sv-SE" altLang="sv-SE" sz="1275" b="1" i="1" dirty="0">
                <a:solidFill>
                  <a:srgbClr val="A3D9EC"/>
                </a:solidFill>
              </a:rPr>
            </a:br>
            <a:r>
              <a:rPr lang="sv-SE" altLang="sv-SE" sz="1275" dirty="0">
                <a:solidFill>
                  <a:srgbClr val="A3D9EC"/>
                </a:solidFill>
              </a:rPr>
              <a:t>•</a:t>
            </a:r>
            <a:r>
              <a:rPr lang="sv-SE" altLang="sv-SE" sz="1275" dirty="0">
                <a:solidFill>
                  <a:schemeClr val="accent2"/>
                </a:solidFill>
              </a:rPr>
              <a:t> </a:t>
            </a:r>
            <a:r>
              <a:rPr lang="sv-SE" altLang="sv-SE" sz="1275" dirty="0">
                <a:solidFill>
                  <a:schemeClr val="tx1"/>
                </a:solidFill>
              </a:rPr>
              <a:t>Aktivitetsstöd </a:t>
            </a:r>
            <a:r>
              <a:rPr lang="sv-SE" altLang="sv-SE" sz="1275" dirty="0">
                <a:solidFill>
                  <a:srgbClr val="A3D9EC"/>
                </a:solidFill>
                <a:sym typeface="Wingdings" panose="05000000000000000000" pitchFamily="2" charset="2"/>
              </a:rPr>
              <a:t>•</a:t>
            </a:r>
            <a:r>
              <a:rPr lang="sv-SE" altLang="sv-SE" sz="1275" dirty="0">
                <a:solidFill>
                  <a:schemeClr val="tx1"/>
                </a:solidFill>
              </a:rPr>
              <a:t> Etableringsersättning </a:t>
            </a:r>
            <a:r>
              <a:rPr lang="sv-SE" altLang="sv-SE" sz="1275" dirty="0">
                <a:solidFill>
                  <a:srgbClr val="A3D9EC"/>
                </a:solidFill>
                <a:sym typeface="Wingdings" panose="05000000000000000000" pitchFamily="2" charset="2"/>
              </a:rPr>
              <a:t>• </a:t>
            </a:r>
            <a:r>
              <a:rPr lang="sv-SE" altLang="sv-SE" sz="1275" dirty="0">
                <a:solidFill>
                  <a:schemeClr val="tx1"/>
                </a:solidFill>
              </a:rPr>
              <a:t>Utvecklingsersättning </a:t>
            </a:r>
            <a:r>
              <a:rPr lang="sv-SE" altLang="sv-SE" sz="1275" dirty="0">
                <a:solidFill>
                  <a:srgbClr val="A3D9EC"/>
                </a:solidFill>
                <a:sym typeface="Wingdings" panose="05000000000000000000" pitchFamily="2" charset="2"/>
              </a:rPr>
              <a:t>•</a:t>
            </a:r>
            <a:r>
              <a:rPr lang="sv-SE" altLang="sv-SE" sz="1275" dirty="0">
                <a:solidFill>
                  <a:schemeClr val="tx1"/>
                </a:solidFill>
              </a:rPr>
              <a:t> Familjebidrag, Bostadsbidrag, </a:t>
            </a:r>
            <a:r>
              <a:rPr lang="sv-SE" altLang="sv-SE" sz="1350" dirty="0">
                <a:solidFill>
                  <a:schemeClr val="tx1"/>
                </a:solidFill>
              </a:rPr>
              <a:t>Näringsbidrag</a:t>
            </a:r>
            <a:r>
              <a:rPr lang="sv-SE" altLang="sv-SE" sz="1275" dirty="0">
                <a:solidFill>
                  <a:schemeClr val="tx1"/>
                </a:solidFill>
              </a:rPr>
              <a:t> och </a:t>
            </a:r>
            <a:r>
              <a:rPr lang="sv-SE" altLang="sv-SE" sz="1350" dirty="0">
                <a:solidFill>
                  <a:schemeClr val="tx1"/>
                </a:solidFill>
              </a:rPr>
              <a:t>Begravningsbidrag </a:t>
            </a:r>
            <a:r>
              <a:rPr lang="sv-SE" altLang="sv-SE" sz="1275" dirty="0">
                <a:solidFill>
                  <a:schemeClr val="tx1"/>
                </a:solidFill>
              </a:rPr>
              <a:t>till totalförsvars-pliktiga </a:t>
            </a:r>
            <a:r>
              <a:rPr lang="sv-SE" altLang="sv-SE" sz="1275" dirty="0">
                <a:solidFill>
                  <a:srgbClr val="A3D9EC"/>
                </a:solidFill>
                <a:sym typeface="Wingdings" panose="05000000000000000000" pitchFamily="2" charset="2"/>
              </a:rPr>
              <a:t>• </a:t>
            </a:r>
            <a:r>
              <a:rPr lang="sv-SE" altLang="sv-SE" sz="1275" dirty="0">
                <a:solidFill>
                  <a:schemeClr val="tx1"/>
                </a:solidFill>
                <a:sym typeface="Wingdings" panose="05000000000000000000" pitchFamily="2" charset="2"/>
              </a:rPr>
              <a:t>EU-kortet </a:t>
            </a:r>
            <a:r>
              <a:rPr lang="sv-SE" altLang="sv-SE" sz="1350" dirty="0">
                <a:solidFill>
                  <a:srgbClr val="A3D9EC"/>
                </a:solidFill>
                <a:sym typeface="Wingdings" panose="05000000000000000000" pitchFamily="2" charset="2"/>
              </a:rPr>
              <a:t>• </a:t>
            </a:r>
            <a:r>
              <a:rPr lang="sv-SE" altLang="sv-SE" sz="1350" dirty="0">
                <a:solidFill>
                  <a:schemeClr val="tx1"/>
                </a:solidFill>
                <a:sym typeface="Wingdings" panose="05000000000000000000" pitchFamily="2" charset="2"/>
              </a:rPr>
              <a:t>Tandvård</a:t>
            </a:r>
          </a:p>
        </p:txBody>
      </p:sp>
      <p:sp>
        <p:nvSpPr>
          <p:cNvPr id="3076" name="Rectangle 5"/>
          <p:cNvSpPr>
            <a:spLocks noGrp="1" noChangeArrowheads="1"/>
          </p:cNvSpPr>
          <p:nvPr>
            <p:ph type="title" idx="4294967295"/>
          </p:nvPr>
        </p:nvSpPr>
        <p:spPr>
          <a:xfrm>
            <a:off x="1485900" y="427436"/>
            <a:ext cx="6172200" cy="539353"/>
          </a:xfrm>
        </p:spPr>
        <p:txBody>
          <a:bodyPr>
            <a:normAutofit fontScale="90000"/>
          </a:bodyPr>
          <a:lstStyle/>
          <a:p>
            <a:r>
              <a:rPr lang="sv-SE" altLang="sv-SE" sz="2700" dirty="0">
                <a:latin typeface="+mn-lt"/>
              </a:rPr>
              <a:t>42 Förmåner inom socialförsäkringen</a:t>
            </a:r>
            <a:br>
              <a:rPr lang="sv-SE" altLang="sv-SE" sz="2700" dirty="0"/>
            </a:br>
            <a:r>
              <a:rPr lang="sv-SE" altLang="sv-SE" sz="1350" dirty="0"/>
              <a:t>exklusive pension</a:t>
            </a:r>
            <a:endParaRPr lang="sv-SE" altLang="sv-SE" dirty="0">
              <a:solidFill>
                <a:schemeClr val="tx2"/>
              </a:solidFill>
            </a:endParaRPr>
          </a:p>
        </p:txBody>
      </p:sp>
    </p:spTree>
    <p:extLst>
      <p:ext uri="{BB962C8B-B14F-4D97-AF65-F5344CB8AC3E}">
        <p14:creationId xmlns:p14="http://schemas.microsoft.com/office/powerpoint/2010/main" val="208575850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ikon_brev_3D_fargplatta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11375" y="4417219"/>
            <a:ext cx="66013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5" descr="ikon_dator_3D_fargplatta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1375" y="2317750"/>
            <a:ext cx="66013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4" descr="ikon_kundtjanst_3D_fargplatta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1375" y="1357313"/>
            <a:ext cx="66013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3" descr="snipsh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1375" y="3517636"/>
            <a:ext cx="660136" cy="66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AcnBodyText_ID_230418"/>
          <p:cNvSpPr>
            <a:spLocks noChangeArrowheads="1"/>
          </p:cNvSpPr>
          <p:nvPr>
            <p:custDataLst>
              <p:tags r:id="rId1"/>
            </p:custDataLst>
          </p:nvPr>
        </p:nvSpPr>
        <p:spPr bwMode="auto">
          <a:xfrm>
            <a:off x="3143250" y="1400969"/>
            <a:ext cx="2796646" cy="682366"/>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ct val="10000"/>
              </a:spcAft>
              <a:buClr>
                <a:srgbClr val="84B317"/>
              </a:buClr>
            </a:pPr>
            <a:endParaRPr lang="sv-SE" altLang="sv-SE" sz="1667"/>
          </a:p>
          <a:p>
            <a:pPr>
              <a:spcAft>
                <a:spcPct val="10000"/>
              </a:spcAft>
              <a:buClr>
                <a:srgbClr val="84B317"/>
              </a:buClr>
            </a:pPr>
            <a:endParaRPr lang="sv-SE" altLang="sv-SE" sz="1667"/>
          </a:p>
        </p:txBody>
      </p:sp>
      <p:sp>
        <p:nvSpPr>
          <p:cNvPr id="49159" name="Rectangle 4"/>
          <p:cNvSpPr>
            <a:spLocks noChangeArrowheads="1"/>
          </p:cNvSpPr>
          <p:nvPr/>
        </p:nvSpPr>
        <p:spPr bwMode="auto">
          <a:xfrm>
            <a:off x="1332178" y="96573"/>
            <a:ext cx="6470385" cy="698500"/>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ct val="0"/>
              </a:spcAft>
              <a:buClrTx/>
              <a:buSzTx/>
              <a:buFontTx/>
              <a:buNone/>
            </a:pPr>
            <a:r>
              <a:rPr lang="sv-SE" altLang="sv-SE" sz="3333" b="1">
                <a:solidFill>
                  <a:srgbClr val="00601D"/>
                </a:solidFill>
              </a:rPr>
              <a:t>Exempel på medborgarnas möten med Försäkringskassan </a:t>
            </a:r>
            <a:r>
              <a:rPr lang="sv-SE" altLang="sv-SE" sz="1667">
                <a:solidFill>
                  <a:srgbClr val="00601D"/>
                </a:solidFill>
              </a:rPr>
              <a:t>(per år)</a:t>
            </a:r>
            <a:endParaRPr lang="sv-SE" altLang="sv-SE" sz="2000">
              <a:solidFill>
                <a:srgbClr val="00601D"/>
              </a:solidFill>
            </a:endParaRPr>
          </a:p>
        </p:txBody>
      </p:sp>
      <p:sp>
        <p:nvSpPr>
          <p:cNvPr id="49160" name="AcnBodyText_ID_230418"/>
          <p:cNvSpPr>
            <a:spLocks noChangeArrowheads="1"/>
          </p:cNvSpPr>
          <p:nvPr>
            <p:custDataLst>
              <p:tags r:id="rId2"/>
            </p:custDataLst>
          </p:nvPr>
        </p:nvSpPr>
        <p:spPr bwMode="auto">
          <a:xfrm>
            <a:off x="2832366" y="3587750"/>
            <a:ext cx="5490104" cy="502573"/>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
                <a:srgbClr val="84B317"/>
              </a:buClr>
            </a:pPr>
            <a:r>
              <a:rPr lang="sv-SE" altLang="sv-SE" sz="1333" dirty="0"/>
              <a:t>3,4 miljoner spontana besök</a:t>
            </a:r>
          </a:p>
          <a:p>
            <a:pPr>
              <a:spcBef>
                <a:spcPct val="0"/>
              </a:spcBef>
              <a:spcAft>
                <a:spcPct val="0"/>
              </a:spcAft>
              <a:buClr>
                <a:srgbClr val="84B317"/>
              </a:buClr>
            </a:pPr>
            <a:endParaRPr lang="sv-SE" altLang="sv-SE" sz="1333" dirty="0"/>
          </a:p>
        </p:txBody>
      </p:sp>
      <p:sp>
        <p:nvSpPr>
          <p:cNvPr id="49161" name="AcnBodyText_ID_230418"/>
          <p:cNvSpPr>
            <a:spLocks noChangeArrowheads="1"/>
          </p:cNvSpPr>
          <p:nvPr>
            <p:custDataLst>
              <p:tags r:id="rId3"/>
            </p:custDataLst>
          </p:nvPr>
        </p:nvSpPr>
        <p:spPr bwMode="auto">
          <a:xfrm>
            <a:off x="2832366" y="1307042"/>
            <a:ext cx="5220229" cy="502573"/>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
                <a:srgbClr val="84B317"/>
              </a:buClr>
            </a:pPr>
            <a:r>
              <a:rPr lang="sv-SE" altLang="sv-SE" sz="1333" dirty="0"/>
              <a:t>5,4 miljoner besvarade samtal via telefon</a:t>
            </a:r>
          </a:p>
          <a:p>
            <a:pPr>
              <a:spcBef>
                <a:spcPct val="0"/>
              </a:spcBef>
              <a:spcAft>
                <a:spcPct val="0"/>
              </a:spcAft>
              <a:buClr>
                <a:srgbClr val="84B317"/>
              </a:buClr>
            </a:pPr>
            <a:r>
              <a:rPr lang="sv-SE" altLang="sv-SE" sz="1333" dirty="0"/>
              <a:t>Språkservice på 11</a:t>
            </a:r>
            <a:r>
              <a:rPr lang="sv-SE" altLang="sv-SE" sz="1333" dirty="0">
                <a:solidFill>
                  <a:srgbClr val="FF0000"/>
                </a:solidFill>
              </a:rPr>
              <a:t> </a:t>
            </a:r>
            <a:r>
              <a:rPr lang="sv-SE" altLang="sv-SE" sz="1333" dirty="0"/>
              <a:t>olika språk</a:t>
            </a:r>
          </a:p>
        </p:txBody>
      </p:sp>
      <p:sp>
        <p:nvSpPr>
          <p:cNvPr id="49162" name="AcnBodyText_ID_230418"/>
          <p:cNvSpPr>
            <a:spLocks noChangeArrowheads="1"/>
          </p:cNvSpPr>
          <p:nvPr>
            <p:custDataLst>
              <p:tags r:id="rId4"/>
            </p:custDataLst>
          </p:nvPr>
        </p:nvSpPr>
        <p:spPr bwMode="auto">
          <a:xfrm>
            <a:off x="2832365" y="2320396"/>
            <a:ext cx="5003271" cy="912814"/>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800100" indent="-3429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
                <a:srgbClr val="84B317"/>
              </a:buClr>
            </a:pPr>
            <a:r>
              <a:rPr lang="sv-SE" altLang="sv-SE" sz="1333" dirty="0"/>
              <a:t>65,3 miljoner besök på Försäkringskassans webbplats</a:t>
            </a:r>
          </a:p>
          <a:p>
            <a:pPr lvl="1">
              <a:spcBef>
                <a:spcPct val="0"/>
              </a:spcBef>
              <a:spcAft>
                <a:spcPct val="0"/>
              </a:spcAft>
              <a:buClr>
                <a:srgbClr val="84B317"/>
              </a:buClr>
              <a:buFont typeface="Arial" panose="020B0604020202020204" pitchFamily="34" charset="0"/>
              <a:buChar char="•"/>
            </a:pPr>
            <a:r>
              <a:rPr lang="sv-SE" altLang="sv-SE" sz="1333" dirty="0"/>
              <a:t>varav 38 miljoner loggade in i Mina sidor  </a:t>
            </a:r>
          </a:p>
          <a:p>
            <a:pPr lvl="1">
              <a:spcBef>
                <a:spcPct val="0"/>
              </a:spcBef>
              <a:spcAft>
                <a:spcPct val="0"/>
              </a:spcAft>
              <a:buClr>
                <a:srgbClr val="84B317"/>
              </a:buClr>
              <a:buFont typeface="Arial" panose="020B0604020202020204" pitchFamily="34" charset="0"/>
              <a:buChar char="•"/>
            </a:pPr>
            <a:r>
              <a:rPr lang="sv-SE" altLang="sv-SE" sz="1333" dirty="0"/>
              <a:t>1,3 miljoner servicetelefon och sms</a:t>
            </a:r>
          </a:p>
          <a:p>
            <a:pPr lvl="1">
              <a:spcBef>
                <a:spcPct val="0"/>
              </a:spcBef>
              <a:spcAft>
                <a:spcPct val="0"/>
              </a:spcAft>
              <a:buClr>
                <a:srgbClr val="84B317"/>
              </a:buClr>
              <a:buFont typeface="Arial" panose="020B0604020202020204" pitchFamily="34" charset="0"/>
              <a:buChar char="•"/>
            </a:pPr>
            <a:r>
              <a:rPr lang="sv-SE" altLang="sv-SE" sz="1333" dirty="0" err="1"/>
              <a:t>app</a:t>
            </a:r>
            <a:endParaRPr lang="sv-SE" altLang="sv-SE" sz="1333" dirty="0"/>
          </a:p>
        </p:txBody>
      </p:sp>
      <p:sp>
        <p:nvSpPr>
          <p:cNvPr id="49163" name="AcnBodyText_ID_230418"/>
          <p:cNvSpPr>
            <a:spLocks noChangeArrowheads="1"/>
          </p:cNvSpPr>
          <p:nvPr>
            <p:custDataLst>
              <p:tags r:id="rId5"/>
            </p:custDataLst>
          </p:nvPr>
        </p:nvSpPr>
        <p:spPr bwMode="auto">
          <a:xfrm>
            <a:off x="2832366" y="4417220"/>
            <a:ext cx="4848489" cy="502573"/>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
                <a:srgbClr val="84B317"/>
              </a:buClr>
            </a:pPr>
            <a:r>
              <a:rPr lang="sv-SE" altLang="sv-SE" sz="1333" dirty="0"/>
              <a:t>30 miljoner utskickade brev varav 12 miljoner till digitala brevlådor eller mina sidor  </a:t>
            </a:r>
            <a:endParaRPr lang="sv-SE" altLang="sv-SE" sz="1333" baseline="30000" dirty="0"/>
          </a:p>
        </p:txBody>
      </p:sp>
      <p:sp>
        <p:nvSpPr>
          <p:cNvPr id="49164" name="Text Box 11"/>
          <p:cNvSpPr txBox="1">
            <a:spLocks noChangeArrowheads="1"/>
          </p:cNvSpPr>
          <p:nvPr>
            <p:custDataLst>
              <p:tags r:id="rId6"/>
            </p:custDataLst>
          </p:nvPr>
        </p:nvSpPr>
        <p:spPr bwMode="auto">
          <a:xfrm>
            <a:off x="1091407" y="3616854"/>
            <a:ext cx="1329531" cy="400110"/>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571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Tx/>
              <a:buSzTx/>
              <a:buFontTx/>
              <a:buNone/>
            </a:pPr>
            <a:r>
              <a:rPr lang="sv-SE" altLang="sv-SE" sz="1000" b="1" dirty="0"/>
              <a:t>Statens servicecenter</a:t>
            </a:r>
            <a:endParaRPr lang="sv-SE" altLang="sv-SE" sz="1000" dirty="0"/>
          </a:p>
        </p:txBody>
      </p:sp>
      <p:sp>
        <p:nvSpPr>
          <p:cNvPr id="49165" name="Text Box 14"/>
          <p:cNvSpPr txBox="1">
            <a:spLocks noChangeArrowheads="1"/>
          </p:cNvSpPr>
          <p:nvPr>
            <p:custDataLst>
              <p:tags r:id="rId7"/>
            </p:custDataLst>
          </p:nvPr>
        </p:nvSpPr>
        <p:spPr bwMode="auto">
          <a:xfrm>
            <a:off x="1091407" y="2317751"/>
            <a:ext cx="1088760" cy="246221"/>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571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Tx/>
              <a:buSzTx/>
              <a:buFontTx/>
              <a:buNone/>
            </a:pPr>
            <a:r>
              <a:rPr lang="sv-SE" altLang="sv-SE" sz="1000" b="1"/>
              <a:t>Internet</a:t>
            </a:r>
            <a:endParaRPr lang="sv-SE" altLang="sv-SE" sz="1000"/>
          </a:p>
        </p:txBody>
      </p:sp>
      <p:sp>
        <p:nvSpPr>
          <p:cNvPr id="49166" name="Text Box 17"/>
          <p:cNvSpPr txBox="1">
            <a:spLocks noChangeArrowheads="1"/>
          </p:cNvSpPr>
          <p:nvPr>
            <p:custDataLst>
              <p:tags r:id="rId8"/>
            </p:custDataLst>
          </p:nvPr>
        </p:nvSpPr>
        <p:spPr bwMode="auto">
          <a:xfrm>
            <a:off x="1091407" y="1357313"/>
            <a:ext cx="1379802" cy="246221"/>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571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Tx/>
              <a:buSzTx/>
              <a:buFontTx/>
              <a:buNone/>
            </a:pPr>
            <a:r>
              <a:rPr lang="sv-SE" altLang="sv-SE" sz="1000" b="1"/>
              <a:t>Kundcenter</a:t>
            </a:r>
          </a:p>
        </p:txBody>
      </p:sp>
      <p:sp>
        <p:nvSpPr>
          <p:cNvPr id="49167" name="Text Box 20"/>
          <p:cNvSpPr txBox="1">
            <a:spLocks noChangeArrowheads="1"/>
          </p:cNvSpPr>
          <p:nvPr>
            <p:custDataLst>
              <p:tags r:id="rId9"/>
            </p:custDataLst>
          </p:nvPr>
        </p:nvSpPr>
        <p:spPr bwMode="auto">
          <a:xfrm>
            <a:off x="1091407" y="4516438"/>
            <a:ext cx="1139031" cy="400110"/>
          </a:xfrm>
          <a:prstGeom prst="rect">
            <a:avLst/>
          </a:prstGeom>
          <a:noFill/>
          <a:ln>
            <a:noFill/>
          </a:ln>
          <a:effectLst/>
          <a:extLst>
            <a:ext uri="{909E8E84-426E-40DD-AFC4-6F175D3DCCD1}">
              <a14:hiddenFill xmlns:a14="http://schemas.microsoft.com/office/drawing/2010/main">
                <a:solidFill>
                  <a:srgbClr val="006531"/>
                </a:solidFill>
              </a14:hiddenFill>
            </a:ext>
            <a:ext uri="{91240B29-F687-4F45-9708-019B960494DF}">
              <a14:hiddenLine xmlns:a14="http://schemas.microsoft.com/office/drawing/2010/main" w="571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accent2"/>
              </a:buClr>
              <a:buSzPct val="120000"/>
              <a:buChar char="•"/>
              <a:defRPr sz="2800">
                <a:solidFill>
                  <a:srgbClr val="000000"/>
                </a:solidFill>
                <a:latin typeface="Arial" panose="020B0604020202020204" pitchFamily="34" charset="0"/>
              </a:defRPr>
            </a:lvl1pPr>
            <a:lvl2pPr marL="742950" indent="-28575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2pPr>
            <a:lvl3pPr marL="1143000" indent="-228600" eaLnBrk="0" hangingPunct="0">
              <a:spcBef>
                <a:spcPct val="20000"/>
              </a:spcBef>
              <a:spcAft>
                <a:spcPct val="20000"/>
              </a:spcAft>
              <a:buClr>
                <a:schemeClr val="accent2"/>
              </a:buClr>
              <a:buSzPct val="120000"/>
              <a:buFont typeface="Arial" panose="020B0604020202020204" pitchFamily="34" charset="0"/>
              <a:buChar char="–"/>
              <a:defRPr sz="2400">
                <a:solidFill>
                  <a:srgbClr val="000000"/>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0"/>
              </a:spcAft>
              <a:buClrTx/>
              <a:buSzTx/>
              <a:buFontTx/>
              <a:buNone/>
            </a:pPr>
            <a:r>
              <a:rPr lang="sv-SE" altLang="sv-SE" sz="1000" b="1"/>
              <a:t>Brev och blanketter</a:t>
            </a:r>
          </a:p>
        </p:txBody>
      </p:sp>
    </p:spTree>
    <p:extLst>
      <p:ext uri="{BB962C8B-B14F-4D97-AF65-F5344CB8AC3E}">
        <p14:creationId xmlns:p14="http://schemas.microsoft.com/office/powerpoint/2010/main" val="261867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4294967295"/>
          </p:nvPr>
        </p:nvSpPr>
        <p:spPr>
          <a:xfrm>
            <a:off x="323527" y="1098245"/>
            <a:ext cx="6480000" cy="3887788"/>
          </a:xfrm>
          <a:prstGeom prst="rect">
            <a:avLst/>
          </a:prstGeom>
        </p:spPr>
        <p:txBody>
          <a:bodyPr/>
          <a:lstStyle/>
          <a:p>
            <a:endParaRPr lang="sv-SE" altLang="sv-SE" dirty="0"/>
          </a:p>
          <a:p>
            <a:endParaRPr lang="sv-SE" altLang="sv-SE" dirty="0"/>
          </a:p>
          <a:p>
            <a:endParaRPr lang="sv-SE" altLang="sv-SE" dirty="0"/>
          </a:p>
          <a:p>
            <a:r>
              <a:rPr lang="sv-SE" altLang="sv-SE" dirty="0"/>
              <a:t>Lika för alla i hela Sverige</a:t>
            </a:r>
          </a:p>
          <a:p>
            <a:endParaRPr lang="sv-SE" altLang="sv-SE" dirty="0"/>
          </a:p>
          <a:p>
            <a:r>
              <a:rPr lang="sv-SE" altLang="sv-SE" dirty="0">
                <a:solidFill>
                  <a:srgbClr val="3F3F3F"/>
                </a:solidFill>
              </a:rPr>
              <a:t>Socialförsäkringen betalar ut ca 236</a:t>
            </a:r>
            <a:r>
              <a:rPr lang="sv-SE" altLang="sv-SE" dirty="0">
                <a:solidFill>
                  <a:schemeClr val="bg2"/>
                </a:solidFill>
              </a:rPr>
              <a:t> </a:t>
            </a:r>
            <a:r>
              <a:rPr lang="sv-SE" altLang="sv-SE" dirty="0">
                <a:solidFill>
                  <a:srgbClr val="3F3F3F"/>
                </a:solidFill>
              </a:rPr>
              <a:t>miljarder 2023</a:t>
            </a:r>
            <a:endParaRPr lang="sv-SE" altLang="sv-SE" dirty="0"/>
          </a:p>
        </p:txBody>
      </p:sp>
      <p:sp>
        <p:nvSpPr>
          <p:cNvPr id="2" name="Rubrik 1"/>
          <p:cNvSpPr>
            <a:spLocks noGrp="1"/>
          </p:cNvSpPr>
          <p:nvPr>
            <p:ph type="title"/>
          </p:nvPr>
        </p:nvSpPr>
        <p:spPr/>
        <p:txBody>
          <a:bodyPr/>
          <a:lstStyle/>
          <a:p>
            <a:r>
              <a:rPr lang="sv-SE" dirty="0"/>
              <a:t>Försäkringskassan </a:t>
            </a:r>
          </a:p>
        </p:txBody>
      </p:sp>
      <p:pic>
        <p:nvPicPr>
          <p:cNvPr id="7" name="Picture 2" descr="I:\Info\Informationsprodukter\- Pågående uppdrag -\Hampus Edström\- Grafisk profil -\Ikoner\Färdiga ikoner\Klubb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3762" y="1327368"/>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 6"/>
          <p:cNvGrpSpPr>
            <a:grpSpLocks/>
          </p:cNvGrpSpPr>
          <p:nvPr/>
        </p:nvGrpSpPr>
        <p:grpSpPr bwMode="auto">
          <a:xfrm>
            <a:off x="6588199" y="619125"/>
            <a:ext cx="1800225" cy="4375150"/>
            <a:chOff x="3635375" y="581025"/>
            <a:chExt cx="1873250" cy="4552950"/>
          </a:xfrm>
        </p:grpSpPr>
        <p:sp>
          <p:nvSpPr>
            <p:cNvPr id="16" name="Freeform 17"/>
            <p:cNvSpPr>
              <a:spLocks/>
            </p:cNvSpPr>
            <p:nvPr/>
          </p:nvSpPr>
          <p:spPr bwMode="auto">
            <a:xfrm>
              <a:off x="3635375" y="581025"/>
              <a:ext cx="1873250" cy="4552950"/>
            </a:xfrm>
            <a:custGeom>
              <a:avLst/>
              <a:gdLst>
                <a:gd name="T0" fmla="*/ 2147483647 w 1180"/>
                <a:gd name="T1" fmla="*/ 2147483647 h 2868"/>
                <a:gd name="T2" fmla="*/ 2147483647 w 1180"/>
                <a:gd name="T3" fmla="*/ 2147483647 h 2868"/>
                <a:gd name="T4" fmla="*/ 2147483647 w 1180"/>
                <a:gd name="T5" fmla="*/ 2147483647 h 2868"/>
                <a:gd name="T6" fmla="*/ 2147483647 w 1180"/>
                <a:gd name="T7" fmla="*/ 2147483647 h 2868"/>
                <a:gd name="T8" fmla="*/ 2147483647 w 1180"/>
                <a:gd name="T9" fmla="*/ 2147483647 h 2868"/>
                <a:gd name="T10" fmla="*/ 2147483647 w 1180"/>
                <a:gd name="T11" fmla="*/ 2147483647 h 2868"/>
                <a:gd name="T12" fmla="*/ 2147483647 w 1180"/>
                <a:gd name="T13" fmla="*/ 2147483647 h 2868"/>
                <a:gd name="T14" fmla="*/ 2147483647 w 1180"/>
                <a:gd name="T15" fmla="*/ 2147483647 h 2868"/>
                <a:gd name="T16" fmla="*/ 2147483647 w 1180"/>
                <a:gd name="T17" fmla="*/ 2147483647 h 2868"/>
                <a:gd name="T18" fmla="*/ 2147483647 w 1180"/>
                <a:gd name="T19" fmla="*/ 2147483647 h 2868"/>
                <a:gd name="T20" fmla="*/ 2147483647 w 1180"/>
                <a:gd name="T21" fmla="*/ 2147483647 h 2868"/>
                <a:gd name="T22" fmla="*/ 2147483647 w 1180"/>
                <a:gd name="T23" fmla="*/ 2147483647 h 2868"/>
                <a:gd name="T24" fmla="*/ 2147483647 w 1180"/>
                <a:gd name="T25" fmla="*/ 2147483647 h 2868"/>
                <a:gd name="T26" fmla="*/ 2147483647 w 1180"/>
                <a:gd name="T27" fmla="*/ 2147483647 h 2868"/>
                <a:gd name="T28" fmla="*/ 2147483647 w 1180"/>
                <a:gd name="T29" fmla="*/ 2147483647 h 2868"/>
                <a:gd name="T30" fmla="*/ 2147483647 w 1180"/>
                <a:gd name="T31" fmla="*/ 2147483647 h 2868"/>
                <a:gd name="T32" fmla="*/ 2147483647 w 1180"/>
                <a:gd name="T33" fmla="*/ 2147483647 h 2868"/>
                <a:gd name="T34" fmla="*/ 2147483647 w 1180"/>
                <a:gd name="T35" fmla="*/ 2147483647 h 2868"/>
                <a:gd name="T36" fmla="*/ 2147483647 w 1180"/>
                <a:gd name="T37" fmla="*/ 2147483647 h 2868"/>
                <a:gd name="T38" fmla="*/ 2147483647 w 1180"/>
                <a:gd name="T39" fmla="*/ 2147483647 h 2868"/>
                <a:gd name="T40" fmla="*/ 2147483647 w 1180"/>
                <a:gd name="T41" fmla="*/ 2147483647 h 2868"/>
                <a:gd name="T42" fmla="*/ 2147483647 w 1180"/>
                <a:gd name="T43" fmla="*/ 2147483647 h 2868"/>
                <a:gd name="T44" fmla="*/ 2147483647 w 1180"/>
                <a:gd name="T45" fmla="*/ 2147483647 h 2868"/>
                <a:gd name="T46" fmla="*/ 2147483647 w 1180"/>
                <a:gd name="T47" fmla="*/ 2147483647 h 2868"/>
                <a:gd name="T48" fmla="*/ 2147483647 w 1180"/>
                <a:gd name="T49" fmla="*/ 2147483647 h 2868"/>
                <a:gd name="T50" fmla="*/ 2147483647 w 1180"/>
                <a:gd name="T51" fmla="*/ 2147483647 h 2868"/>
                <a:gd name="T52" fmla="*/ 2147483647 w 1180"/>
                <a:gd name="T53" fmla="*/ 2147483647 h 2868"/>
                <a:gd name="T54" fmla="*/ 2147483647 w 1180"/>
                <a:gd name="T55" fmla="*/ 2147483647 h 2868"/>
                <a:gd name="T56" fmla="*/ 2147483647 w 1180"/>
                <a:gd name="T57" fmla="*/ 2147483647 h 2868"/>
                <a:gd name="T58" fmla="*/ 2147483647 w 1180"/>
                <a:gd name="T59" fmla="*/ 2147483647 h 2868"/>
                <a:gd name="T60" fmla="*/ 2147483647 w 1180"/>
                <a:gd name="T61" fmla="*/ 2147483647 h 2868"/>
                <a:gd name="T62" fmla="*/ 2147483647 w 1180"/>
                <a:gd name="T63" fmla="*/ 2147483647 h 2868"/>
                <a:gd name="T64" fmla="*/ 2147483647 w 1180"/>
                <a:gd name="T65" fmla="*/ 2147483647 h 2868"/>
                <a:gd name="T66" fmla="*/ 2147483647 w 1180"/>
                <a:gd name="T67" fmla="*/ 2147483647 h 2868"/>
                <a:gd name="T68" fmla="*/ 2147483647 w 1180"/>
                <a:gd name="T69" fmla="*/ 2147483647 h 2868"/>
                <a:gd name="T70" fmla="*/ 2147483647 w 1180"/>
                <a:gd name="T71" fmla="*/ 2147483647 h 2868"/>
                <a:gd name="T72" fmla="*/ 2147483647 w 1180"/>
                <a:gd name="T73" fmla="*/ 2147483647 h 2868"/>
                <a:gd name="T74" fmla="*/ 2147483647 w 1180"/>
                <a:gd name="T75" fmla="*/ 2147483647 h 2868"/>
                <a:gd name="T76" fmla="*/ 2147483647 w 1180"/>
                <a:gd name="T77" fmla="*/ 2147483647 h 2868"/>
                <a:gd name="T78" fmla="*/ 2147483647 w 1180"/>
                <a:gd name="T79" fmla="*/ 2147483647 h 2868"/>
                <a:gd name="T80" fmla="*/ 2147483647 w 1180"/>
                <a:gd name="T81" fmla="*/ 2147483647 h 2868"/>
                <a:gd name="T82" fmla="*/ 2147483647 w 1180"/>
                <a:gd name="T83" fmla="*/ 2147483647 h 2868"/>
                <a:gd name="T84" fmla="*/ 2147483647 w 1180"/>
                <a:gd name="T85" fmla="*/ 2147483647 h 2868"/>
                <a:gd name="T86" fmla="*/ 2147483647 w 1180"/>
                <a:gd name="T87" fmla="*/ 2147483647 h 2868"/>
                <a:gd name="T88" fmla="*/ 2147483647 w 1180"/>
                <a:gd name="T89" fmla="*/ 2147483647 h 2868"/>
                <a:gd name="T90" fmla="*/ 2147483647 w 1180"/>
                <a:gd name="T91" fmla="*/ 2147483647 h 2868"/>
                <a:gd name="T92" fmla="*/ 2147483647 w 1180"/>
                <a:gd name="T93" fmla="*/ 2147483647 h 2868"/>
                <a:gd name="T94" fmla="*/ 2147483647 w 1180"/>
                <a:gd name="T95" fmla="*/ 2147483647 h 2868"/>
                <a:gd name="T96" fmla="*/ 2147483647 w 1180"/>
                <a:gd name="T97" fmla="*/ 2147483647 h 2868"/>
                <a:gd name="T98" fmla="*/ 2147483647 w 1180"/>
                <a:gd name="T99" fmla="*/ 2147483647 h 2868"/>
                <a:gd name="T100" fmla="*/ 2147483647 w 1180"/>
                <a:gd name="T101" fmla="*/ 2147483647 h 2868"/>
                <a:gd name="T102" fmla="*/ 2147483647 w 1180"/>
                <a:gd name="T103" fmla="*/ 2147483647 h 2868"/>
                <a:gd name="T104" fmla="*/ 2147483647 w 1180"/>
                <a:gd name="T105" fmla="*/ 2147483647 h 2868"/>
                <a:gd name="T106" fmla="*/ 2147483647 w 1180"/>
                <a:gd name="T107" fmla="*/ 2147483647 h 2868"/>
                <a:gd name="T108" fmla="*/ 2147483647 w 1180"/>
                <a:gd name="T109" fmla="*/ 2147483647 h 2868"/>
                <a:gd name="T110" fmla="*/ 2147483647 w 1180"/>
                <a:gd name="T111" fmla="*/ 2147483647 h 2868"/>
                <a:gd name="T112" fmla="*/ 2147483647 w 1180"/>
                <a:gd name="T113" fmla="*/ 2147483647 h 2868"/>
                <a:gd name="T114" fmla="*/ 2147483647 w 1180"/>
                <a:gd name="T115" fmla="*/ 2147483647 h 2868"/>
                <a:gd name="T116" fmla="*/ 2147483647 w 1180"/>
                <a:gd name="T117" fmla="*/ 2147483647 h 2868"/>
                <a:gd name="T118" fmla="*/ 2147483647 w 1180"/>
                <a:gd name="T119" fmla="*/ 2147483647 h 2868"/>
                <a:gd name="T120" fmla="*/ 2147483647 w 1180"/>
                <a:gd name="T121" fmla="*/ 0 h 28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80" h="2868">
                  <a:moveTo>
                    <a:pt x="837" y="0"/>
                  </a:moveTo>
                  <a:lnTo>
                    <a:pt x="790" y="7"/>
                  </a:lnTo>
                  <a:lnTo>
                    <a:pt x="812" y="65"/>
                  </a:lnTo>
                  <a:lnTo>
                    <a:pt x="790" y="125"/>
                  </a:lnTo>
                  <a:lnTo>
                    <a:pt x="801" y="135"/>
                  </a:lnTo>
                  <a:lnTo>
                    <a:pt x="789" y="163"/>
                  </a:lnTo>
                  <a:lnTo>
                    <a:pt x="694" y="147"/>
                  </a:lnTo>
                  <a:lnTo>
                    <a:pt x="673" y="134"/>
                  </a:lnTo>
                  <a:lnTo>
                    <a:pt x="640" y="152"/>
                  </a:lnTo>
                  <a:lnTo>
                    <a:pt x="655" y="213"/>
                  </a:lnTo>
                  <a:lnTo>
                    <a:pt x="635" y="255"/>
                  </a:lnTo>
                  <a:lnTo>
                    <a:pt x="591" y="237"/>
                  </a:lnTo>
                  <a:lnTo>
                    <a:pt x="548" y="283"/>
                  </a:lnTo>
                  <a:lnTo>
                    <a:pt x="538" y="336"/>
                  </a:lnTo>
                  <a:lnTo>
                    <a:pt x="509" y="368"/>
                  </a:lnTo>
                  <a:lnTo>
                    <a:pt x="522" y="410"/>
                  </a:lnTo>
                  <a:lnTo>
                    <a:pt x="524" y="441"/>
                  </a:lnTo>
                  <a:lnTo>
                    <a:pt x="447" y="558"/>
                  </a:lnTo>
                  <a:lnTo>
                    <a:pt x="451" y="600"/>
                  </a:lnTo>
                  <a:lnTo>
                    <a:pt x="415" y="638"/>
                  </a:lnTo>
                  <a:lnTo>
                    <a:pt x="377" y="645"/>
                  </a:lnTo>
                  <a:lnTo>
                    <a:pt x="369" y="798"/>
                  </a:lnTo>
                  <a:lnTo>
                    <a:pt x="301" y="950"/>
                  </a:lnTo>
                  <a:lnTo>
                    <a:pt x="335" y="986"/>
                  </a:lnTo>
                  <a:lnTo>
                    <a:pt x="336" y="1047"/>
                  </a:lnTo>
                  <a:lnTo>
                    <a:pt x="319" y="1076"/>
                  </a:lnTo>
                  <a:lnTo>
                    <a:pt x="242" y="1065"/>
                  </a:lnTo>
                  <a:lnTo>
                    <a:pt x="212" y="1079"/>
                  </a:lnTo>
                  <a:lnTo>
                    <a:pt x="156" y="1161"/>
                  </a:lnTo>
                  <a:lnTo>
                    <a:pt x="165" y="1180"/>
                  </a:lnTo>
                  <a:lnTo>
                    <a:pt x="141" y="1224"/>
                  </a:lnTo>
                  <a:lnTo>
                    <a:pt x="158" y="1290"/>
                  </a:lnTo>
                  <a:lnTo>
                    <a:pt x="146" y="1303"/>
                  </a:lnTo>
                  <a:lnTo>
                    <a:pt x="147" y="1341"/>
                  </a:lnTo>
                  <a:lnTo>
                    <a:pt x="138" y="1368"/>
                  </a:lnTo>
                  <a:lnTo>
                    <a:pt x="160" y="1427"/>
                  </a:lnTo>
                  <a:lnTo>
                    <a:pt x="154" y="1499"/>
                  </a:lnTo>
                  <a:lnTo>
                    <a:pt x="139" y="1515"/>
                  </a:lnTo>
                  <a:lnTo>
                    <a:pt x="138" y="1538"/>
                  </a:lnTo>
                  <a:lnTo>
                    <a:pt x="166" y="1574"/>
                  </a:lnTo>
                  <a:lnTo>
                    <a:pt x="182" y="1581"/>
                  </a:lnTo>
                  <a:lnTo>
                    <a:pt x="207" y="1619"/>
                  </a:lnTo>
                  <a:lnTo>
                    <a:pt x="180" y="1681"/>
                  </a:lnTo>
                  <a:lnTo>
                    <a:pt x="147" y="1688"/>
                  </a:lnTo>
                  <a:lnTo>
                    <a:pt x="148" y="1737"/>
                  </a:lnTo>
                  <a:lnTo>
                    <a:pt x="173" y="1788"/>
                  </a:lnTo>
                  <a:lnTo>
                    <a:pt x="160" y="1825"/>
                  </a:lnTo>
                  <a:lnTo>
                    <a:pt x="162" y="1867"/>
                  </a:lnTo>
                  <a:lnTo>
                    <a:pt x="121" y="1917"/>
                  </a:lnTo>
                  <a:lnTo>
                    <a:pt x="95" y="1919"/>
                  </a:lnTo>
                  <a:lnTo>
                    <a:pt x="97" y="1957"/>
                  </a:lnTo>
                  <a:lnTo>
                    <a:pt x="69" y="1977"/>
                  </a:lnTo>
                  <a:lnTo>
                    <a:pt x="86" y="2035"/>
                  </a:lnTo>
                  <a:lnTo>
                    <a:pt x="63" y="2117"/>
                  </a:lnTo>
                  <a:lnTo>
                    <a:pt x="45" y="2118"/>
                  </a:lnTo>
                  <a:lnTo>
                    <a:pt x="38" y="2081"/>
                  </a:lnTo>
                  <a:lnTo>
                    <a:pt x="17" y="2081"/>
                  </a:lnTo>
                  <a:lnTo>
                    <a:pt x="0" y="2106"/>
                  </a:lnTo>
                  <a:lnTo>
                    <a:pt x="16" y="2137"/>
                  </a:lnTo>
                  <a:lnTo>
                    <a:pt x="6" y="2159"/>
                  </a:lnTo>
                  <a:lnTo>
                    <a:pt x="19" y="2206"/>
                  </a:lnTo>
                  <a:lnTo>
                    <a:pt x="7" y="2222"/>
                  </a:lnTo>
                  <a:lnTo>
                    <a:pt x="16" y="2246"/>
                  </a:lnTo>
                  <a:lnTo>
                    <a:pt x="37" y="2256"/>
                  </a:lnTo>
                  <a:lnTo>
                    <a:pt x="27" y="2279"/>
                  </a:lnTo>
                  <a:lnTo>
                    <a:pt x="62" y="2286"/>
                  </a:lnTo>
                  <a:lnTo>
                    <a:pt x="43" y="2305"/>
                  </a:lnTo>
                  <a:lnTo>
                    <a:pt x="45" y="2319"/>
                  </a:lnTo>
                  <a:lnTo>
                    <a:pt x="61" y="2307"/>
                  </a:lnTo>
                  <a:lnTo>
                    <a:pt x="51" y="2333"/>
                  </a:lnTo>
                  <a:lnTo>
                    <a:pt x="63" y="2352"/>
                  </a:lnTo>
                  <a:lnTo>
                    <a:pt x="53" y="2366"/>
                  </a:lnTo>
                  <a:lnTo>
                    <a:pt x="74" y="2375"/>
                  </a:lnTo>
                  <a:lnTo>
                    <a:pt x="77" y="2419"/>
                  </a:lnTo>
                  <a:lnTo>
                    <a:pt x="86" y="2438"/>
                  </a:lnTo>
                  <a:lnTo>
                    <a:pt x="94" y="2422"/>
                  </a:lnTo>
                  <a:lnTo>
                    <a:pt x="96" y="2448"/>
                  </a:lnTo>
                  <a:lnTo>
                    <a:pt x="107" y="2455"/>
                  </a:lnTo>
                  <a:lnTo>
                    <a:pt x="97" y="2466"/>
                  </a:lnTo>
                  <a:lnTo>
                    <a:pt x="117" y="2506"/>
                  </a:lnTo>
                  <a:lnTo>
                    <a:pt x="124" y="2528"/>
                  </a:lnTo>
                  <a:lnTo>
                    <a:pt x="138" y="2544"/>
                  </a:lnTo>
                  <a:lnTo>
                    <a:pt x="147" y="2547"/>
                  </a:lnTo>
                  <a:lnTo>
                    <a:pt x="155" y="2579"/>
                  </a:lnTo>
                  <a:lnTo>
                    <a:pt x="181" y="2587"/>
                  </a:lnTo>
                  <a:lnTo>
                    <a:pt x="185" y="2615"/>
                  </a:lnTo>
                  <a:lnTo>
                    <a:pt x="177" y="2636"/>
                  </a:lnTo>
                  <a:lnTo>
                    <a:pt x="164" y="2624"/>
                  </a:lnTo>
                  <a:lnTo>
                    <a:pt x="156" y="2631"/>
                  </a:lnTo>
                  <a:lnTo>
                    <a:pt x="176" y="2673"/>
                  </a:lnTo>
                  <a:lnTo>
                    <a:pt x="171" y="2678"/>
                  </a:lnTo>
                  <a:lnTo>
                    <a:pt x="139" y="2668"/>
                  </a:lnTo>
                  <a:lnTo>
                    <a:pt x="141" y="2698"/>
                  </a:lnTo>
                  <a:lnTo>
                    <a:pt x="172" y="2729"/>
                  </a:lnTo>
                  <a:lnTo>
                    <a:pt x="187" y="2778"/>
                  </a:lnTo>
                  <a:lnTo>
                    <a:pt x="200" y="2789"/>
                  </a:lnTo>
                  <a:lnTo>
                    <a:pt x="179" y="2805"/>
                  </a:lnTo>
                  <a:lnTo>
                    <a:pt x="182" y="2840"/>
                  </a:lnTo>
                  <a:lnTo>
                    <a:pt x="165" y="2838"/>
                  </a:lnTo>
                  <a:lnTo>
                    <a:pt x="166" y="2856"/>
                  </a:lnTo>
                  <a:lnTo>
                    <a:pt x="188" y="2853"/>
                  </a:lnTo>
                  <a:lnTo>
                    <a:pt x="212" y="2866"/>
                  </a:lnTo>
                  <a:lnTo>
                    <a:pt x="227" y="2868"/>
                  </a:lnTo>
                  <a:lnTo>
                    <a:pt x="265" y="2846"/>
                  </a:lnTo>
                  <a:lnTo>
                    <a:pt x="281" y="2845"/>
                  </a:lnTo>
                  <a:lnTo>
                    <a:pt x="295" y="2839"/>
                  </a:lnTo>
                  <a:lnTo>
                    <a:pt x="312" y="2853"/>
                  </a:lnTo>
                  <a:lnTo>
                    <a:pt x="331" y="2855"/>
                  </a:lnTo>
                  <a:lnTo>
                    <a:pt x="352" y="2822"/>
                  </a:lnTo>
                  <a:lnTo>
                    <a:pt x="344" y="2795"/>
                  </a:lnTo>
                  <a:lnTo>
                    <a:pt x="332" y="2790"/>
                  </a:lnTo>
                  <a:lnTo>
                    <a:pt x="333" y="2749"/>
                  </a:lnTo>
                  <a:lnTo>
                    <a:pt x="349" y="2743"/>
                  </a:lnTo>
                  <a:lnTo>
                    <a:pt x="373" y="2713"/>
                  </a:lnTo>
                  <a:lnTo>
                    <a:pt x="391" y="2729"/>
                  </a:lnTo>
                  <a:lnTo>
                    <a:pt x="403" y="2719"/>
                  </a:lnTo>
                  <a:lnTo>
                    <a:pt x="400" y="2698"/>
                  </a:lnTo>
                  <a:lnTo>
                    <a:pt x="415" y="2701"/>
                  </a:lnTo>
                  <a:lnTo>
                    <a:pt x="462" y="2695"/>
                  </a:lnTo>
                  <a:lnTo>
                    <a:pt x="469" y="2705"/>
                  </a:lnTo>
                  <a:lnTo>
                    <a:pt x="475" y="2705"/>
                  </a:lnTo>
                  <a:lnTo>
                    <a:pt x="476" y="2688"/>
                  </a:lnTo>
                  <a:lnTo>
                    <a:pt x="491" y="2688"/>
                  </a:lnTo>
                  <a:lnTo>
                    <a:pt x="493" y="2696"/>
                  </a:lnTo>
                  <a:lnTo>
                    <a:pt x="500" y="2688"/>
                  </a:lnTo>
                  <a:lnTo>
                    <a:pt x="519" y="2690"/>
                  </a:lnTo>
                  <a:lnTo>
                    <a:pt x="520" y="2706"/>
                  </a:lnTo>
                  <a:lnTo>
                    <a:pt x="527" y="2708"/>
                  </a:lnTo>
                  <a:lnTo>
                    <a:pt x="547" y="2680"/>
                  </a:lnTo>
                  <a:lnTo>
                    <a:pt x="565" y="2600"/>
                  </a:lnTo>
                  <a:lnTo>
                    <a:pt x="579" y="2592"/>
                  </a:lnTo>
                  <a:lnTo>
                    <a:pt x="582" y="2576"/>
                  </a:lnTo>
                  <a:lnTo>
                    <a:pt x="578" y="2567"/>
                  </a:lnTo>
                  <a:lnTo>
                    <a:pt x="590" y="2561"/>
                  </a:lnTo>
                  <a:lnTo>
                    <a:pt x="590" y="2519"/>
                  </a:lnTo>
                  <a:lnTo>
                    <a:pt x="605" y="2501"/>
                  </a:lnTo>
                  <a:lnTo>
                    <a:pt x="591" y="2472"/>
                  </a:lnTo>
                  <a:lnTo>
                    <a:pt x="613" y="2417"/>
                  </a:lnTo>
                  <a:lnTo>
                    <a:pt x="602" y="2396"/>
                  </a:lnTo>
                  <a:lnTo>
                    <a:pt x="611" y="2389"/>
                  </a:lnTo>
                  <a:lnTo>
                    <a:pt x="610" y="2354"/>
                  </a:lnTo>
                  <a:lnTo>
                    <a:pt x="582" y="2328"/>
                  </a:lnTo>
                  <a:lnTo>
                    <a:pt x="590" y="2314"/>
                  </a:lnTo>
                  <a:lnTo>
                    <a:pt x="620" y="2331"/>
                  </a:lnTo>
                  <a:lnTo>
                    <a:pt x="619" y="2259"/>
                  </a:lnTo>
                  <a:lnTo>
                    <a:pt x="624" y="2236"/>
                  </a:lnTo>
                  <a:lnTo>
                    <a:pt x="590" y="2217"/>
                  </a:lnTo>
                  <a:lnTo>
                    <a:pt x="622" y="2215"/>
                  </a:lnTo>
                  <a:lnTo>
                    <a:pt x="627" y="2203"/>
                  </a:lnTo>
                  <a:lnTo>
                    <a:pt x="581" y="2181"/>
                  </a:lnTo>
                  <a:lnTo>
                    <a:pt x="584" y="2172"/>
                  </a:lnTo>
                  <a:lnTo>
                    <a:pt x="628" y="2182"/>
                  </a:lnTo>
                  <a:lnTo>
                    <a:pt x="675" y="2139"/>
                  </a:lnTo>
                  <a:lnTo>
                    <a:pt x="692" y="2135"/>
                  </a:lnTo>
                  <a:lnTo>
                    <a:pt x="699" y="2102"/>
                  </a:lnTo>
                  <a:lnTo>
                    <a:pt x="711" y="2103"/>
                  </a:lnTo>
                  <a:lnTo>
                    <a:pt x="718" y="2126"/>
                  </a:lnTo>
                  <a:lnTo>
                    <a:pt x="729" y="2129"/>
                  </a:lnTo>
                  <a:lnTo>
                    <a:pt x="744" y="2080"/>
                  </a:lnTo>
                  <a:lnTo>
                    <a:pt x="782" y="2055"/>
                  </a:lnTo>
                  <a:lnTo>
                    <a:pt x="766" y="2037"/>
                  </a:lnTo>
                  <a:lnTo>
                    <a:pt x="794" y="2039"/>
                  </a:lnTo>
                  <a:lnTo>
                    <a:pt x="811" y="2017"/>
                  </a:lnTo>
                  <a:lnTo>
                    <a:pt x="776" y="1992"/>
                  </a:lnTo>
                  <a:lnTo>
                    <a:pt x="808" y="1958"/>
                  </a:lnTo>
                  <a:lnTo>
                    <a:pt x="812" y="1942"/>
                  </a:lnTo>
                  <a:lnTo>
                    <a:pt x="836" y="1943"/>
                  </a:lnTo>
                  <a:lnTo>
                    <a:pt x="817" y="1923"/>
                  </a:lnTo>
                  <a:lnTo>
                    <a:pt x="839" y="1908"/>
                  </a:lnTo>
                  <a:lnTo>
                    <a:pt x="807" y="1858"/>
                  </a:lnTo>
                  <a:lnTo>
                    <a:pt x="775" y="1850"/>
                  </a:lnTo>
                  <a:lnTo>
                    <a:pt x="773" y="1836"/>
                  </a:lnTo>
                  <a:lnTo>
                    <a:pt x="787" y="1832"/>
                  </a:lnTo>
                  <a:lnTo>
                    <a:pt x="725" y="1779"/>
                  </a:lnTo>
                  <a:lnTo>
                    <a:pt x="723" y="1765"/>
                  </a:lnTo>
                  <a:lnTo>
                    <a:pt x="698" y="1763"/>
                  </a:lnTo>
                  <a:lnTo>
                    <a:pt x="688" y="1779"/>
                  </a:lnTo>
                  <a:lnTo>
                    <a:pt x="677" y="1750"/>
                  </a:lnTo>
                  <a:lnTo>
                    <a:pt x="649" y="1745"/>
                  </a:lnTo>
                  <a:lnTo>
                    <a:pt x="647" y="1719"/>
                  </a:lnTo>
                  <a:lnTo>
                    <a:pt x="634" y="1698"/>
                  </a:lnTo>
                  <a:lnTo>
                    <a:pt x="643" y="1687"/>
                  </a:lnTo>
                  <a:lnTo>
                    <a:pt x="634" y="1575"/>
                  </a:lnTo>
                  <a:lnTo>
                    <a:pt x="627" y="1556"/>
                  </a:lnTo>
                  <a:lnTo>
                    <a:pt x="640" y="1540"/>
                  </a:lnTo>
                  <a:lnTo>
                    <a:pt x="656" y="1554"/>
                  </a:lnTo>
                  <a:lnTo>
                    <a:pt x="663" y="1541"/>
                  </a:lnTo>
                  <a:lnTo>
                    <a:pt x="645" y="1498"/>
                  </a:lnTo>
                  <a:lnTo>
                    <a:pt x="668" y="1424"/>
                  </a:lnTo>
                  <a:lnTo>
                    <a:pt x="650" y="1396"/>
                  </a:lnTo>
                  <a:lnTo>
                    <a:pt x="652" y="1387"/>
                  </a:lnTo>
                  <a:lnTo>
                    <a:pt x="680" y="1390"/>
                  </a:lnTo>
                  <a:lnTo>
                    <a:pt x="723" y="1334"/>
                  </a:lnTo>
                  <a:lnTo>
                    <a:pt x="703" y="1316"/>
                  </a:lnTo>
                  <a:lnTo>
                    <a:pt x="722" y="1293"/>
                  </a:lnTo>
                  <a:lnTo>
                    <a:pt x="738" y="1298"/>
                  </a:lnTo>
                  <a:lnTo>
                    <a:pt x="750" y="1279"/>
                  </a:lnTo>
                  <a:lnTo>
                    <a:pt x="739" y="1265"/>
                  </a:lnTo>
                  <a:lnTo>
                    <a:pt x="761" y="1233"/>
                  </a:lnTo>
                  <a:lnTo>
                    <a:pt x="791" y="1224"/>
                  </a:lnTo>
                  <a:lnTo>
                    <a:pt x="820" y="1174"/>
                  </a:lnTo>
                  <a:lnTo>
                    <a:pt x="829" y="1174"/>
                  </a:lnTo>
                  <a:lnTo>
                    <a:pt x="830" y="1148"/>
                  </a:lnTo>
                  <a:lnTo>
                    <a:pt x="848" y="1167"/>
                  </a:lnTo>
                  <a:lnTo>
                    <a:pt x="860" y="1154"/>
                  </a:lnTo>
                  <a:lnTo>
                    <a:pt x="863" y="1137"/>
                  </a:lnTo>
                  <a:lnTo>
                    <a:pt x="929" y="1085"/>
                  </a:lnTo>
                  <a:lnTo>
                    <a:pt x="954" y="1021"/>
                  </a:lnTo>
                  <a:lnTo>
                    <a:pt x="1000" y="947"/>
                  </a:lnTo>
                  <a:lnTo>
                    <a:pt x="954" y="893"/>
                  </a:lnTo>
                  <a:lnTo>
                    <a:pt x="957" y="853"/>
                  </a:lnTo>
                  <a:lnTo>
                    <a:pt x="977" y="832"/>
                  </a:lnTo>
                  <a:lnTo>
                    <a:pt x="984" y="798"/>
                  </a:lnTo>
                  <a:lnTo>
                    <a:pt x="999" y="789"/>
                  </a:lnTo>
                  <a:lnTo>
                    <a:pt x="983" y="772"/>
                  </a:lnTo>
                  <a:lnTo>
                    <a:pt x="1002" y="761"/>
                  </a:lnTo>
                  <a:lnTo>
                    <a:pt x="1018" y="741"/>
                  </a:lnTo>
                  <a:lnTo>
                    <a:pt x="1016" y="729"/>
                  </a:lnTo>
                  <a:lnTo>
                    <a:pt x="1044" y="713"/>
                  </a:lnTo>
                  <a:lnTo>
                    <a:pt x="1041" y="655"/>
                  </a:lnTo>
                  <a:lnTo>
                    <a:pt x="1060" y="660"/>
                  </a:lnTo>
                  <a:lnTo>
                    <a:pt x="1074" y="646"/>
                  </a:lnTo>
                  <a:lnTo>
                    <a:pt x="1106" y="670"/>
                  </a:lnTo>
                  <a:lnTo>
                    <a:pt x="1123" y="647"/>
                  </a:lnTo>
                  <a:lnTo>
                    <a:pt x="1176" y="651"/>
                  </a:lnTo>
                  <a:lnTo>
                    <a:pt x="1180" y="614"/>
                  </a:lnTo>
                  <a:lnTo>
                    <a:pt x="1152" y="576"/>
                  </a:lnTo>
                  <a:lnTo>
                    <a:pt x="1134" y="561"/>
                  </a:lnTo>
                  <a:lnTo>
                    <a:pt x="1123" y="517"/>
                  </a:lnTo>
                  <a:lnTo>
                    <a:pt x="1140" y="501"/>
                  </a:lnTo>
                  <a:lnTo>
                    <a:pt x="1142" y="429"/>
                  </a:lnTo>
                  <a:lnTo>
                    <a:pt x="1101" y="367"/>
                  </a:lnTo>
                  <a:lnTo>
                    <a:pt x="1111" y="347"/>
                  </a:lnTo>
                  <a:lnTo>
                    <a:pt x="1104" y="323"/>
                  </a:lnTo>
                  <a:lnTo>
                    <a:pt x="1084" y="311"/>
                  </a:lnTo>
                  <a:lnTo>
                    <a:pt x="1084" y="288"/>
                  </a:lnTo>
                  <a:lnTo>
                    <a:pt x="1071" y="245"/>
                  </a:lnTo>
                  <a:lnTo>
                    <a:pt x="1086" y="223"/>
                  </a:lnTo>
                  <a:lnTo>
                    <a:pt x="1051" y="182"/>
                  </a:lnTo>
                  <a:lnTo>
                    <a:pt x="1036" y="149"/>
                  </a:lnTo>
                  <a:lnTo>
                    <a:pt x="969" y="115"/>
                  </a:lnTo>
                  <a:lnTo>
                    <a:pt x="941" y="115"/>
                  </a:lnTo>
                  <a:lnTo>
                    <a:pt x="857" y="38"/>
                  </a:lnTo>
                  <a:lnTo>
                    <a:pt x="83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7" name="Freeform 18"/>
            <p:cNvSpPr>
              <a:spLocks/>
            </p:cNvSpPr>
            <p:nvPr/>
          </p:nvSpPr>
          <p:spPr bwMode="auto">
            <a:xfrm>
              <a:off x="4565650" y="4438650"/>
              <a:ext cx="112713" cy="381000"/>
            </a:xfrm>
            <a:custGeom>
              <a:avLst/>
              <a:gdLst>
                <a:gd name="T0" fmla="*/ 2147483647 w 71"/>
                <a:gd name="T1" fmla="*/ 0 h 240"/>
                <a:gd name="T2" fmla="*/ 2147483647 w 71"/>
                <a:gd name="T3" fmla="*/ 2147483647 h 240"/>
                <a:gd name="T4" fmla="*/ 2147483647 w 71"/>
                <a:gd name="T5" fmla="*/ 2147483647 h 240"/>
                <a:gd name="T6" fmla="*/ 2147483647 w 71"/>
                <a:gd name="T7" fmla="*/ 2147483647 h 240"/>
                <a:gd name="T8" fmla="*/ 0 w 71"/>
                <a:gd name="T9" fmla="*/ 2147483647 h 240"/>
                <a:gd name="T10" fmla="*/ 2147483647 w 71"/>
                <a:gd name="T11" fmla="*/ 2147483647 h 240"/>
                <a:gd name="T12" fmla="*/ 2147483647 w 71"/>
                <a:gd name="T13" fmla="*/ 2147483647 h 240"/>
                <a:gd name="T14" fmla="*/ 2147483647 w 71"/>
                <a:gd name="T15" fmla="*/ 2147483647 h 240"/>
                <a:gd name="T16" fmla="*/ 2147483647 w 71"/>
                <a:gd name="T17" fmla="*/ 2147483647 h 240"/>
                <a:gd name="T18" fmla="*/ 2147483647 w 71"/>
                <a:gd name="T19" fmla="*/ 2147483647 h 240"/>
                <a:gd name="T20" fmla="*/ 2147483647 w 71"/>
                <a:gd name="T21" fmla="*/ 2147483647 h 240"/>
                <a:gd name="T22" fmla="*/ 2147483647 w 71"/>
                <a:gd name="T23" fmla="*/ 2147483647 h 240"/>
                <a:gd name="T24" fmla="*/ 2147483647 w 71"/>
                <a:gd name="T25" fmla="*/ 2147483647 h 240"/>
                <a:gd name="T26" fmla="*/ 2147483647 w 71"/>
                <a:gd name="T27" fmla="*/ 0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240">
                  <a:moveTo>
                    <a:pt x="62" y="0"/>
                  </a:moveTo>
                  <a:lnTo>
                    <a:pt x="47" y="48"/>
                  </a:lnTo>
                  <a:lnTo>
                    <a:pt x="37" y="87"/>
                  </a:lnTo>
                  <a:lnTo>
                    <a:pt x="17" y="129"/>
                  </a:lnTo>
                  <a:lnTo>
                    <a:pt x="0" y="178"/>
                  </a:lnTo>
                  <a:lnTo>
                    <a:pt x="1" y="240"/>
                  </a:lnTo>
                  <a:lnTo>
                    <a:pt x="29" y="213"/>
                  </a:lnTo>
                  <a:lnTo>
                    <a:pt x="28" y="174"/>
                  </a:lnTo>
                  <a:lnTo>
                    <a:pt x="45" y="120"/>
                  </a:lnTo>
                  <a:lnTo>
                    <a:pt x="57" y="114"/>
                  </a:lnTo>
                  <a:lnTo>
                    <a:pt x="61" y="58"/>
                  </a:lnTo>
                  <a:lnTo>
                    <a:pt x="70" y="35"/>
                  </a:lnTo>
                  <a:lnTo>
                    <a:pt x="71" y="5"/>
                  </a:lnTo>
                  <a:lnTo>
                    <a:pt x="6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8" name="Freeform 19"/>
            <p:cNvSpPr>
              <a:spLocks/>
            </p:cNvSpPr>
            <p:nvPr/>
          </p:nvSpPr>
          <p:spPr bwMode="auto">
            <a:xfrm>
              <a:off x="4852988" y="4213225"/>
              <a:ext cx="180975" cy="374650"/>
            </a:xfrm>
            <a:custGeom>
              <a:avLst/>
              <a:gdLst>
                <a:gd name="T0" fmla="*/ 2147483647 w 114"/>
                <a:gd name="T1" fmla="*/ 2147483647 h 236"/>
                <a:gd name="T2" fmla="*/ 0 w 114"/>
                <a:gd name="T3" fmla="*/ 2147483647 h 236"/>
                <a:gd name="T4" fmla="*/ 2147483647 w 114"/>
                <a:gd name="T5" fmla="*/ 2147483647 h 236"/>
                <a:gd name="T6" fmla="*/ 0 w 114"/>
                <a:gd name="T7" fmla="*/ 2147483647 h 236"/>
                <a:gd name="T8" fmla="*/ 2147483647 w 114"/>
                <a:gd name="T9" fmla="*/ 2147483647 h 236"/>
                <a:gd name="T10" fmla="*/ 2147483647 w 114"/>
                <a:gd name="T11" fmla="*/ 2147483647 h 236"/>
                <a:gd name="T12" fmla="*/ 2147483647 w 114"/>
                <a:gd name="T13" fmla="*/ 2147483647 h 236"/>
                <a:gd name="T14" fmla="*/ 2147483647 w 114"/>
                <a:gd name="T15" fmla="*/ 2147483647 h 236"/>
                <a:gd name="T16" fmla="*/ 2147483647 w 114"/>
                <a:gd name="T17" fmla="*/ 2147483647 h 236"/>
                <a:gd name="T18" fmla="*/ 2147483647 w 114"/>
                <a:gd name="T19" fmla="*/ 2147483647 h 236"/>
                <a:gd name="T20" fmla="*/ 2147483647 w 114"/>
                <a:gd name="T21" fmla="*/ 2147483647 h 236"/>
                <a:gd name="T22" fmla="*/ 2147483647 w 114"/>
                <a:gd name="T23" fmla="*/ 2147483647 h 236"/>
                <a:gd name="T24" fmla="*/ 2147483647 w 114"/>
                <a:gd name="T25" fmla="*/ 2147483647 h 236"/>
                <a:gd name="T26" fmla="*/ 2147483647 w 114"/>
                <a:gd name="T27" fmla="*/ 2147483647 h 236"/>
                <a:gd name="T28" fmla="*/ 2147483647 w 114"/>
                <a:gd name="T29" fmla="*/ 2147483647 h 236"/>
                <a:gd name="T30" fmla="*/ 2147483647 w 114"/>
                <a:gd name="T31" fmla="*/ 2147483647 h 236"/>
                <a:gd name="T32" fmla="*/ 2147483647 w 114"/>
                <a:gd name="T33" fmla="*/ 2147483647 h 236"/>
                <a:gd name="T34" fmla="*/ 2147483647 w 114"/>
                <a:gd name="T35" fmla="*/ 2147483647 h 236"/>
                <a:gd name="T36" fmla="*/ 2147483647 w 114"/>
                <a:gd name="T37" fmla="*/ 0 h 236"/>
                <a:gd name="T38" fmla="*/ 2147483647 w 114"/>
                <a:gd name="T39" fmla="*/ 2147483647 h 236"/>
                <a:gd name="T40" fmla="*/ 2147483647 w 114"/>
                <a:gd name="T41" fmla="*/ 2147483647 h 236"/>
                <a:gd name="T42" fmla="*/ 2147483647 w 114"/>
                <a:gd name="T43" fmla="*/ 2147483647 h 236"/>
                <a:gd name="T44" fmla="*/ 2147483647 w 114"/>
                <a:gd name="T45" fmla="*/ 2147483647 h 236"/>
                <a:gd name="T46" fmla="*/ 2147483647 w 114"/>
                <a:gd name="T47" fmla="*/ 2147483647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4" h="236">
                  <a:moveTo>
                    <a:pt x="3" y="93"/>
                  </a:moveTo>
                  <a:lnTo>
                    <a:pt x="0" y="114"/>
                  </a:lnTo>
                  <a:lnTo>
                    <a:pt x="12" y="142"/>
                  </a:lnTo>
                  <a:lnTo>
                    <a:pt x="0" y="156"/>
                  </a:lnTo>
                  <a:lnTo>
                    <a:pt x="15" y="191"/>
                  </a:lnTo>
                  <a:lnTo>
                    <a:pt x="5" y="226"/>
                  </a:lnTo>
                  <a:lnTo>
                    <a:pt x="16" y="236"/>
                  </a:lnTo>
                  <a:lnTo>
                    <a:pt x="33" y="222"/>
                  </a:lnTo>
                  <a:lnTo>
                    <a:pt x="46" y="171"/>
                  </a:lnTo>
                  <a:lnTo>
                    <a:pt x="69" y="160"/>
                  </a:lnTo>
                  <a:lnTo>
                    <a:pt x="65" y="146"/>
                  </a:lnTo>
                  <a:lnTo>
                    <a:pt x="86" y="123"/>
                  </a:lnTo>
                  <a:lnTo>
                    <a:pt x="73" y="99"/>
                  </a:lnTo>
                  <a:lnTo>
                    <a:pt x="76" y="60"/>
                  </a:lnTo>
                  <a:lnTo>
                    <a:pt x="90" y="58"/>
                  </a:lnTo>
                  <a:lnTo>
                    <a:pt x="98" y="32"/>
                  </a:lnTo>
                  <a:lnTo>
                    <a:pt x="107" y="26"/>
                  </a:lnTo>
                  <a:lnTo>
                    <a:pt x="114" y="5"/>
                  </a:lnTo>
                  <a:lnTo>
                    <a:pt x="103" y="0"/>
                  </a:lnTo>
                  <a:lnTo>
                    <a:pt x="89" y="18"/>
                  </a:lnTo>
                  <a:lnTo>
                    <a:pt x="65" y="13"/>
                  </a:lnTo>
                  <a:lnTo>
                    <a:pt x="29" y="54"/>
                  </a:lnTo>
                  <a:lnTo>
                    <a:pt x="20" y="89"/>
                  </a:lnTo>
                  <a:lnTo>
                    <a:pt x="3" y="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19" name="Freeform 20"/>
            <p:cNvSpPr>
              <a:spLocks/>
            </p:cNvSpPr>
            <p:nvPr/>
          </p:nvSpPr>
          <p:spPr bwMode="auto">
            <a:xfrm>
              <a:off x="4135438" y="2516188"/>
              <a:ext cx="101600" cy="182563"/>
            </a:xfrm>
            <a:custGeom>
              <a:avLst/>
              <a:gdLst>
                <a:gd name="T0" fmla="*/ 2147483647 w 64"/>
                <a:gd name="T1" fmla="*/ 0 h 115"/>
                <a:gd name="T2" fmla="*/ 0 w 64"/>
                <a:gd name="T3" fmla="*/ 2147483647 h 115"/>
                <a:gd name="T4" fmla="*/ 2147483647 w 64"/>
                <a:gd name="T5" fmla="*/ 2147483647 h 115"/>
                <a:gd name="T6" fmla="*/ 2147483647 w 64"/>
                <a:gd name="T7" fmla="*/ 2147483647 h 115"/>
                <a:gd name="T8" fmla="*/ 2147483647 w 64"/>
                <a:gd name="T9" fmla="*/ 2147483647 h 115"/>
                <a:gd name="T10" fmla="*/ 2147483647 w 64"/>
                <a:gd name="T11" fmla="*/ 2147483647 h 115"/>
                <a:gd name="T12" fmla="*/ 2147483647 w 64"/>
                <a:gd name="T13" fmla="*/ 2147483647 h 115"/>
                <a:gd name="T14" fmla="*/ 2147483647 w 64"/>
                <a:gd name="T15" fmla="*/ 0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5">
                  <a:moveTo>
                    <a:pt x="26" y="0"/>
                  </a:moveTo>
                  <a:lnTo>
                    <a:pt x="0" y="18"/>
                  </a:lnTo>
                  <a:lnTo>
                    <a:pt x="30" y="54"/>
                  </a:lnTo>
                  <a:lnTo>
                    <a:pt x="45" y="115"/>
                  </a:lnTo>
                  <a:lnTo>
                    <a:pt x="64" y="115"/>
                  </a:lnTo>
                  <a:lnTo>
                    <a:pt x="51" y="47"/>
                  </a:lnTo>
                  <a:lnTo>
                    <a:pt x="54" y="26"/>
                  </a:ln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0" name="Freeform 21"/>
            <p:cNvSpPr>
              <a:spLocks/>
            </p:cNvSpPr>
            <p:nvPr/>
          </p:nvSpPr>
          <p:spPr bwMode="auto">
            <a:xfrm>
              <a:off x="4527550" y="3705225"/>
              <a:ext cx="323850" cy="109538"/>
            </a:xfrm>
            <a:custGeom>
              <a:avLst/>
              <a:gdLst>
                <a:gd name="T0" fmla="*/ 2147483647 w 204"/>
                <a:gd name="T1" fmla="*/ 2147483647 h 69"/>
                <a:gd name="T2" fmla="*/ 2147483647 w 204"/>
                <a:gd name="T3" fmla="*/ 2147483647 h 69"/>
                <a:gd name="T4" fmla="*/ 2147483647 w 204"/>
                <a:gd name="T5" fmla="*/ 2147483647 h 69"/>
                <a:gd name="T6" fmla="*/ 2147483647 w 204"/>
                <a:gd name="T7" fmla="*/ 0 h 69"/>
                <a:gd name="T8" fmla="*/ 2147483647 w 204"/>
                <a:gd name="T9" fmla="*/ 2147483647 h 69"/>
                <a:gd name="T10" fmla="*/ 2147483647 w 204"/>
                <a:gd name="T11" fmla="*/ 2147483647 h 69"/>
                <a:gd name="T12" fmla="*/ 0 w 204"/>
                <a:gd name="T13" fmla="*/ 2147483647 h 69"/>
                <a:gd name="T14" fmla="*/ 2147483647 w 204"/>
                <a:gd name="T15" fmla="*/ 2147483647 h 69"/>
                <a:gd name="T16" fmla="*/ 2147483647 w 204"/>
                <a:gd name="T17" fmla="*/ 2147483647 h 69"/>
                <a:gd name="T18" fmla="*/ 2147483647 w 204"/>
                <a:gd name="T19" fmla="*/ 2147483647 h 69"/>
                <a:gd name="T20" fmla="*/ 2147483647 w 204"/>
                <a:gd name="T21" fmla="*/ 2147483647 h 69"/>
                <a:gd name="T22" fmla="*/ 2147483647 w 204"/>
                <a:gd name="T23" fmla="*/ 2147483647 h 69"/>
                <a:gd name="T24" fmla="*/ 2147483647 w 204"/>
                <a:gd name="T25" fmla="*/ 2147483647 h 69"/>
                <a:gd name="T26" fmla="*/ 2147483647 w 204"/>
                <a:gd name="T27" fmla="*/ 2147483647 h 69"/>
                <a:gd name="T28" fmla="*/ 2147483647 w 204"/>
                <a:gd name="T29" fmla="*/ 2147483647 h 69"/>
                <a:gd name="T30" fmla="*/ 2147483647 w 204"/>
                <a:gd name="T31" fmla="*/ 2147483647 h 69"/>
                <a:gd name="T32" fmla="*/ 2147483647 w 204"/>
                <a:gd name="T33" fmla="*/ 2147483647 h 69"/>
                <a:gd name="T34" fmla="*/ 2147483647 w 204"/>
                <a:gd name="T35" fmla="*/ 2147483647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 h="69">
                  <a:moveTo>
                    <a:pt x="204" y="69"/>
                  </a:moveTo>
                  <a:lnTo>
                    <a:pt x="140" y="16"/>
                  </a:lnTo>
                  <a:lnTo>
                    <a:pt x="105" y="26"/>
                  </a:lnTo>
                  <a:lnTo>
                    <a:pt x="75" y="0"/>
                  </a:lnTo>
                  <a:lnTo>
                    <a:pt x="54" y="14"/>
                  </a:lnTo>
                  <a:lnTo>
                    <a:pt x="12" y="15"/>
                  </a:lnTo>
                  <a:lnTo>
                    <a:pt x="0" y="41"/>
                  </a:lnTo>
                  <a:lnTo>
                    <a:pt x="11" y="46"/>
                  </a:lnTo>
                  <a:lnTo>
                    <a:pt x="49" y="42"/>
                  </a:lnTo>
                  <a:lnTo>
                    <a:pt x="60" y="28"/>
                  </a:lnTo>
                  <a:lnTo>
                    <a:pt x="74" y="31"/>
                  </a:lnTo>
                  <a:lnTo>
                    <a:pt x="77" y="38"/>
                  </a:lnTo>
                  <a:lnTo>
                    <a:pt x="102" y="40"/>
                  </a:lnTo>
                  <a:lnTo>
                    <a:pt x="118" y="64"/>
                  </a:lnTo>
                  <a:lnTo>
                    <a:pt x="141" y="67"/>
                  </a:lnTo>
                  <a:lnTo>
                    <a:pt x="148" y="55"/>
                  </a:lnTo>
                  <a:lnTo>
                    <a:pt x="186" y="59"/>
                  </a:lnTo>
                  <a:lnTo>
                    <a:pt x="20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1" name="Freeform 22"/>
            <p:cNvSpPr>
              <a:spLocks/>
            </p:cNvSpPr>
            <p:nvPr/>
          </p:nvSpPr>
          <p:spPr bwMode="auto">
            <a:xfrm>
              <a:off x="4340225" y="3806825"/>
              <a:ext cx="174625" cy="74613"/>
            </a:xfrm>
            <a:custGeom>
              <a:avLst/>
              <a:gdLst>
                <a:gd name="T0" fmla="*/ 2147483647 w 110"/>
                <a:gd name="T1" fmla="*/ 2147483647 h 47"/>
                <a:gd name="T2" fmla="*/ 2147483647 w 110"/>
                <a:gd name="T3" fmla="*/ 2147483647 h 47"/>
                <a:gd name="T4" fmla="*/ 2147483647 w 110"/>
                <a:gd name="T5" fmla="*/ 2147483647 h 47"/>
                <a:gd name="T6" fmla="*/ 2147483647 w 110"/>
                <a:gd name="T7" fmla="*/ 2147483647 h 47"/>
                <a:gd name="T8" fmla="*/ 2147483647 w 110"/>
                <a:gd name="T9" fmla="*/ 2147483647 h 47"/>
                <a:gd name="T10" fmla="*/ 2147483647 w 110"/>
                <a:gd name="T11" fmla="*/ 2147483647 h 47"/>
                <a:gd name="T12" fmla="*/ 0 w 110"/>
                <a:gd name="T13" fmla="*/ 2147483647 h 47"/>
                <a:gd name="T14" fmla="*/ 2147483647 w 110"/>
                <a:gd name="T15" fmla="*/ 0 h 47"/>
                <a:gd name="T16" fmla="*/ 2147483647 w 110"/>
                <a:gd name="T17" fmla="*/ 2147483647 h 47"/>
                <a:gd name="T18" fmla="*/ 2147483647 w 110"/>
                <a:gd name="T19" fmla="*/ 2147483647 h 47"/>
                <a:gd name="T20" fmla="*/ 2147483647 w 110"/>
                <a:gd name="T21" fmla="*/ 2147483647 h 47"/>
                <a:gd name="T22" fmla="*/ 2147483647 w 110"/>
                <a:gd name="T23" fmla="*/ 2147483647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0" h="47">
                  <a:moveTo>
                    <a:pt x="98" y="4"/>
                  </a:moveTo>
                  <a:lnTo>
                    <a:pt x="110" y="18"/>
                  </a:lnTo>
                  <a:lnTo>
                    <a:pt x="62" y="43"/>
                  </a:lnTo>
                  <a:lnTo>
                    <a:pt x="42" y="47"/>
                  </a:lnTo>
                  <a:lnTo>
                    <a:pt x="31" y="24"/>
                  </a:lnTo>
                  <a:lnTo>
                    <a:pt x="9" y="23"/>
                  </a:lnTo>
                  <a:lnTo>
                    <a:pt x="0" y="11"/>
                  </a:lnTo>
                  <a:lnTo>
                    <a:pt x="19" y="0"/>
                  </a:lnTo>
                  <a:lnTo>
                    <a:pt x="47" y="8"/>
                  </a:lnTo>
                  <a:lnTo>
                    <a:pt x="58" y="15"/>
                  </a:lnTo>
                  <a:lnTo>
                    <a:pt x="78" y="1"/>
                  </a:lnTo>
                  <a:lnTo>
                    <a:pt x="9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2" name="Freeform 23"/>
            <p:cNvSpPr>
              <a:spLocks/>
            </p:cNvSpPr>
            <p:nvPr/>
          </p:nvSpPr>
          <p:spPr bwMode="auto">
            <a:xfrm>
              <a:off x="3843338" y="3792538"/>
              <a:ext cx="303213" cy="325438"/>
            </a:xfrm>
            <a:custGeom>
              <a:avLst/>
              <a:gdLst>
                <a:gd name="T0" fmla="*/ 2147483647 w 191"/>
                <a:gd name="T1" fmla="*/ 2147483647 h 205"/>
                <a:gd name="T2" fmla="*/ 2147483647 w 191"/>
                <a:gd name="T3" fmla="*/ 0 h 205"/>
                <a:gd name="T4" fmla="*/ 2147483647 w 191"/>
                <a:gd name="T5" fmla="*/ 2147483647 h 205"/>
                <a:gd name="T6" fmla="*/ 2147483647 w 191"/>
                <a:gd name="T7" fmla="*/ 2147483647 h 205"/>
                <a:gd name="T8" fmla="*/ 2147483647 w 191"/>
                <a:gd name="T9" fmla="*/ 2147483647 h 205"/>
                <a:gd name="T10" fmla="*/ 2147483647 w 191"/>
                <a:gd name="T11" fmla="*/ 2147483647 h 205"/>
                <a:gd name="T12" fmla="*/ 2147483647 w 191"/>
                <a:gd name="T13" fmla="*/ 2147483647 h 205"/>
                <a:gd name="T14" fmla="*/ 2147483647 w 191"/>
                <a:gd name="T15" fmla="*/ 2147483647 h 205"/>
                <a:gd name="T16" fmla="*/ 2147483647 w 191"/>
                <a:gd name="T17" fmla="*/ 2147483647 h 205"/>
                <a:gd name="T18" fmla="*/ 2147483647 w 191"/>
                <a:gd name="T19" fmla="*/ 2147483647 h 205"/>
                <a:gd name="T20" fmla="*/ 2147483647 w 191"/>
                <a:gd name="T21" fmla="*/ 2147483647 h 205"/>
                <a:gd name="T22" fmla="*/ 2147483647 w 191"/>
                <a:gd name="T23" fmla="*/ 2147483647 h 205"/>
                <a:gd name="T24" fmla="*/ 2147483647 w 191"/>
                <a:gd name="T25" fmla="*/ 2147483647 h 205"/>
                <a:gd name="T26" fmla="*/ 2147483647 w 191"/>
                <a:gd name="T27" fmla="*/ 2147483647 h 205"/>
                <a:gd name="T28" fmla="*/ 2147483647 w 191"/>
                <a:gd name="T29" fmla="*/ 2147483647 h 205"/>
                <a:gd name="T30" fmla="*/ 0 w 191"/>
                <a:gd name="T31" fmla="*/ 2147483647 h 205"/>
                <a:gd name="T32" fmla="*/ 2147483647 w 191"/>
                <a:gd name="T33" fmla="*/ 2147483647 h 205"/>
                <a:gd name="T34" fmla="*/ 2147483647 w 191"/>
                <a:gd name="T35" fmla="*/ 2147483647 h 205"/>
                <a:gd name="T36" fmla="*/ 2147483647 w 191"/>
                <a:gd name="T37" fmla="*/ 2147483647 h 205"/>
                <a:gd name="T38" fmla="*/ 2147483647 w 191"/>
                <a:gd name="T39" fmla="*/ 2147483647 h 205"/>
                <a:gd name="T40" fmla="*/ 2147483647 w 191"/>
                <a:gd name="T41" fmla="*/ 2147483647 h 205"/>
                <a:gd name="T42" fmla="*/ 2147483647 w 191"/>
                <a:gd name="T43" fmla="*/ 2147483647 h 205"/>
                <a:gd name="T44" fmla="*/ 2147483647 w 191"/>
                <a:gd name="T45" fmla="*/ 2147483647 h 205"/>
                <a:gd name="T46" fmla="*/ 2147483647 w 191"/>
                <a:gd name="T47" fmla="*/ 2147483647 h 205"/>
                <a:gd name="T48" fmla="*/ 2147483647 w 191"/>
                <a:gd name="T49" fmla="*/ 2147483647 h 205"/>
                <a:gd name="T50" fmla="*/ 2147483647 w 191"/>
                <a:gd name="T51" fmla="*/ 2147483647 h 205"/>
                <a:gd name="T52" fmla="*/ 2147483647 w 191"/>
                <a:gd name="T53" fmla="*/ 2147483647 h 205"/>
                <a:gd name="T54" fmla="*/ 2147483647 w 191"/>
                <a:gd name="T55" fmla="*/ 2147483647 h 205"/>
                <a:gd name="T56" fmla="*/ 2147483647 w 191"/>
                <a:gd name="T57" fmla="*/ 2147483647 h 205"/>
                <a:gd name="T58" fmla="*/ 2147483647 w 191"/>
                <a:gd name="T59" fmla="*/ 2147483647 h 205"/>
                <a:gd name="T60" fmla="*/ 2147483647 w 191"/>
                <a:gd name="T61" fmla="*/ 2147483647 h 205"/>
                <a:gd name="T62" fmla="*/ 2147483647 w 19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205">
                  <a:moveTo>
                    <a:pt x="181" y="20"/>
                  </a:moveTo>
                  <a:lnTo>
                    <a:pt x="139" y="0"/>
                  </a:lnTo>
                  <a:lnTo>
                    <a:pt x="113" y="7"/>
                  </a:lnTo>
                  <a:lnTo>
                    <a:pt x="101" y="23"/>
                  </a:lnTo>
                  <a:lnTo>
                    <a:pt x="85" y="8"/>
                  </a:lnTo>
                  <a:lnTo>
                    <a:pt x="87" y="41"/>
                  </a:lnTo>
                  <a:lnTo>
                    <a:pt x="100" y="92"/>
                  </a:lnTo>
                  <a:lnTo>
                    <a:pt x="93" y="97"/>
                  </a:lnTo>
                  <a:lnTo>
                    <a:pt x="79" y="92"/>
                  </a:lnTo>
                  <a:lnTo>
                    <a:pt x="75" y="71"/>
                  </a:lnTo>
                  <a:lnTo>
                    <a:pt x="56" y="64"/>
                  </a:lnTo>
                  <a:lnTo>
                    <a:pt x="32" y="84"/>
                  </a:lnTo>
                  <a:lnTo>
                    <a:pt x="34" y="109"/>
                  </a:lnTo>
                  <a:lnTo>
                    <a:pt x="22" y="123"/>
                  </a:lnTo>
                  <a:lnTo>
                    <a:pt x="31" y="154"/>
                  </a:lnTo>
                  <a:lnTo>
                    <a:pt x="0" y="197"/>
                  </a:lnTo>
                  <a:lnTo>
                    <a:pt x="16" y="205"/>
                  </a:lnTo>
                  <a:lnTo>
                    <a:pt x="30" y="184"/>
                  </a:lnTo>
                  <a:lnTo>
                    <a:pt x="51" y="187"/>
                  </a:lnTo>
                  <a:lnTo>
                    <a:pt x="83" y="141"/>
                  </a:lnTo>
                  <a:lnTo>
                    <a:pt x="92" y="146"/>
                  </a:lnTo>
                  <a:lnTo>
                    <a:pt x="81" y="183"/>
                  </a:lnTo>
                  <a:lnTo>
                    <a:pt x="88" y="188"/>
                  </a:lnTo>
                  <a:lnTo>
                    <a:pt x="124" y="140"/>
                  </a:lnTo>
                  <a:lnTo>
                    <a:pt x="146" y="131"/>
                  </a:lnTo>
                  <a:lnTo>
                    <a:pt x="150" y="114"/>
                  </a:lnTo>
                  <a:lnTo>
                    <a:pt x="167" y="105"/>
                  </a:lnTo>
                  <a:lnTo>
                    <a:pt x="175" y="78"/>
                  </a:lnTo>
                  <a:lnTo>
                    <a:pt x="191" y="76"/>
                  </a:lnTo>
                  <a:lnTo>
                    <a:pt x="191" y="67"/>
                  </a:lnTo>
                  <a:lnTo>
                    <a:pt x="173" y="59"/>
                  </a:lnTo>
                  <a:lnTo>
                    <a:pt x="181"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3" name="Freeform 24"/>
            <p:cNvSpPr>
              <a:spLocks/>
            </p:cNvSpPr>
            <p:nvPr/>
          </p:nvSpPr>
          <p:spPr bwMode="auto">
            <a:xfrm>
              <a:off x="4141788" y="3989388"/>
              <a:ext cx="139700" cy="333375"/>
            </a:xfrm>
            <a:custGeom>
              <a:avLst/>
              <a:gdLst>
                <a:gd name="T0" fmla="*/ 2147483647 w 88"/>
                <a:gd name="T1" fmla="*/ 0 h 210"/>
                <a:gd name="T2" fmla="*/ 2147483647 w 88"/>
                <a:gd name="T3" fmla="*/ 2147483647 h 210"/>
                <a:gd name="T4" fmla="*/ 2147483647 w 88"/>
                <a:gd name="T5" fmla="*/ 2147483647 h 210"/>
                <a:gd name="T6" fmla="*/ 2147483647 w 88"/>
                <a:gd name="T7" fmla="*/ 2147483647 h 210"/>
                <a:gd name="T8" fmla="*/ 2147483647 w 88"/>
                <a:gd name="T9" fmla="*/ 2147483647 h 210"/>
                <a:gd name="T10" fmla="*/ 0 w 88"/>
                <a:gd name="T11" fmla="*/ 2147483647 h 210"/>
                <a:gd name="T12" fmla="*/ 2147483647 w 88"/>
                <a:gd name="T13" fmla="*/ 2147483647 h 210"/>
                <a:gd name="T14" fmla="*/ 2147483647 w 88"/>
                <a:gd name="T15" fmla="*/ 2147483647 h 210"/>
                <a:gd name="T16" fmla="*/ 2147483647 w 88"/>
                <a:gd name="T17" fmla="*/ 2147483647 h 210"/>
                <a:gd name="T18" fmla="*/ 2147483647 w 88"/>
                <a:gd name="T19" fmla="*/ 2147483647 h 210"/>
                <a:gd name="T20" fmla="*/ 2147483647 w 88"/>
                <a:gd name="T21" fmla="*/ 2147483647 h 210"/>
                <a:gd name="T22" fmla="*/ 2147483647 w 88"/>
                <a:gd name="T23" fmla="*/ 2147483647 h 210"/>
                <a:gd name="T24" fmla="*/ 2147483647 w 88"/>
                <a:gd name="T25" fmla="*/ 2147483647 h 210"/>
                <a:gd name="T26" fmla="*/ 2147483647 w 88"/>
                <a:gd name="T27" fmla="*/ 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210">
                  <a:moveTo>
                    <a:pt x="84" y="0"/>
                  </a:moveTo>
                  <a:lnTo>
                    <a:pt x="48" y="36"/>
                  </a:lnTo>
                  <a:lnTo>
                    <a:pt x="47" y="51"/>
                  </a:lnTo>
                  <a:lnTo>
                    <a:pt x="13" y="120"/>
                  </a:lnTo>
                  <a:lnTo>
                    <a:pt x="13" y="157"/>
                  </a:lnTo>
                  <a:lnTo>
                    <a:pt x="0" y="178"/>
                  </a:lnTo>
                  <a:lnTo>
                    <a:pt x="7" y="210"/>
                  </a:lnTo>
                  <a:lnTo>
                    <a:pt x="42" y="165"/>
                  </a:lnTo>
                  <a:lnTo>
                    <a:pt x="53" y="109"/>
                  </a:lnTo>
                  <a:lnTo>
                    <a:pt x="70" y="70"/>
                  </a:lnTo>
                  <a:lnTo>
                    <a:pt x="87" y="54"/>
                  </a:lnTo>
                  <a:lnTo>
                    <a:pt x="83" y="35"/>
                  </a:lnTo>
                  <a:lnTo>
                    <a:pt x="88" y="16"/>
                  </a:lnTo>
                  <a:lnTo>
                    <a:pt x="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4" name="Freeform 25"/>
            <p:cNvSpPr>
              <a:spLocks/>
            </p:cNvSpPr>
            <p:nvPr/>
          </p:nvSpPr>
          <p:spPr bwMode="auto">
            <a:xfrm>
              <a:off x="4195763" y="3235325"/>
              <a:ext cx="107950" cy="127000"/>
            </a:xfrm>
            <a:custGeom>
              <a:avLst/>
              <a:gdLst>
                <a:gd name="T0" fmla="*/ 2147483647 w 68"/>
                <a:gd name="T1" fmla="*/ 0 h 80"/>
                <a:gd name="T2" fmla="*/ 0 w 68"/>
                <a:gd name="T3" fmla="*/ 2147483647 h 80"/>
                <a:gd name="T4" fmla="*/ 2147483647 w 68"/>
                <a:gd name="T5" fmla="*/ 2147483647 h 80"/>
                <a:gd name="T6" fmla="*/ 2147483647 w 68"/>
                <a:gd name="T7" fmla="*/ 2147483647 h 80"/>
                <a:gd name="T8" fmla="*/ 2147483647 w 68"/>
                <a:gd name="T9" fmla="*/ 2147483647 h 80"/>
                <a:gd name="T10" fmla="*/ 2147483647 w 68"/>
                <a:gd name="T11" fmla="*/ 2147483647 h 80"/>
                <a:gd name="T12" fmla="*/ 2147483647 w 68"/>
                <a:gd name="T13" fmla="*/ 2147483647 h 80"/>
                <a:gd name="T14" fmla="*/ 2147483647 w 68"/>
                <a:gd name="T15" fmla="*/ 2147483647 h 80"/>
                <a:gd name="T16" fmla="*/ 2147483647 w 68"/>
                <a:gd name="T17" fmla="*/ 2147483647 h 80"/>
                <a:gd name="T18" fmla="*/ 2147483647 w 6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80">
                  <a:moveTo>
                    <a:pt x="20" y="0"/>
                  </a:moveTo>
                  <a:lnTo>
                    <a:pt x="0" y="4"/>
                  </a:lnTo>
                  <a:lnTo>
                    <a:pt x="13" y="27"/>
                  </a:lnTo>
                  <a:lnTo>
                    <a:pt x="10" y="46"/>
                  </a:lnTo>
                  <a:lnTo>
                    <a:pt x="40" y="70"/>
                  </a:lnTo>
                  <a:lnTo>
                    <a:pt x="49" y="63"/>
                  </a:lnTo>
                  <a:lnTo>
                    <a:pt x="68" y="80"/>
                  </a:lnTo>
                  <a:lnTo>
                    <a:pt x="66" y="54"/>
                  </a:lnTo>
                  <a:lnTo>
                    <a:pt x="24" y="23"/>
                  </a:ln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grpSp>
    </p:spTree>
    <p:extLst>
      <p:ext uri="{BB962C8B-B14F-4D97-AF65-F5344CB8AC3E}">
        <p14:creationId xmlns:p14="http://schemas.microsoft.com/office/powerpoint/2010/main" val="258869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5"/>
          <p:cNvSpPr>
            <a:spLocks noGrp="1"/>
          </p:cNvSpPr>
          <p:nvPr>
            <p:ph type="body" sz="quarter" idx="12"/>
          </p:nvPr>
        </p:nvSpPr>
        <p:spPr>
          <a:xfrm>
            <a:off x="823914" y="1226725"/>
            <a:ext cx="6480175" cy="3527585"/>
          </a:xfrm>
        </p:spPr>
        <p:txBody>
          <a:bodyPr/>
          <a:lstStyle/>
          <a:p>
            <a:pPr marL="0" indent="0">
              <a:buNone/>
            </a:pPr>
            <a:r>
              <a:rPr lang="sv-SE" dirty="0"/>
              <a:t>Vårt uppdrag är att utreda, besluta om/betala ut och samordna bidrag och ersättningar i socialförsäkringen</a:t>
            </a:r>
          </a:p>
          <a:p>
            <a:pPr marL="540000" lvl="2" indent="0">
              <a:buNone/>
            </a:pPr>
            <a:br>
              <a:rPr lang="sv-SE" sz="1200" dirty="0"/>
            </a:br>
            <a:endParaRPr lang="sv-SE" sz="1200" dirty="0"/>
          </a:p>
        </p:txBody>
      </p:sp>
      <p:sp>
        <p:nvSpPr>
          <p:cNvPr id="5" name="Rubrik 4"/>
          <p:cNvSpPr>
            <a:spLocks noGrp="1"/>
          </p:cNvSpPr>
          <p:nvPr>
            <p:ph type="title"/>
          </p:nvPr>
        </p:nvSpPr>
        <p:spPr/>
        <p:txBody>
          <a:bodyPr/>
          <a:lstStyle/>
          <a:p>
            <a:r>
              <a:rPr lang="sv-SE"/>
              <a:t>Vårt uppdrag</a:t>
            </a:r>
            <a:endParaRPr lang="sv-SE" dirty="0"/>
          </a:p>
        </p:txBody>
      </p:sp>
      <p:sp>
        <p:nvSpPr>
          <p:cNvPr id="7" name="Ellips 6">
            <a:extLst>
              <a:ext uri="{FF2B5EF4-FFF2-40B4-BE49-F238E27FC236}">
                <a16:creationId xmlns:a16="http://schemas.microsoft.com/office/drawing/2014/main" id="{BB2C6CB8-4426-4437-8AF8-81520A33F2FB}"/>
              </a:ext>
            </a:extLst>
          </p:cNvPr>
          <p:cNvSpPr/>
          <p:nvPr/>
        </p:nvSpPr>
        <p:spPr>
          <a:xfrm>
            <a:off x="948553" y="3073524"/>
            <a:ext cx="1782716" cy="903248"/>
          </a:xfrm>
          <a:prstGeom prst="ellipse">
            <a:avLst/>
          </a:prstGeom>
          <a:solidFill>
            <a:schemeClr val="accent2"/>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54000" rIns="27000" bIns="54000" numCol="1" spcCol="0" rtlCol="0" fromWordArt="0" anchor="ctr" anchorCtr="0" forceAA="0" compatLnSpc="1">
            <a:prstTxWarp prst="textNoShape">
              <a:avLst/>
            </a:prstTxWarp>
            <a:noAutofit/>
          </a:bodyPr>
          <a:lstStyle/>
          <a:p>
            <a:pPr algn="ctr">
              <a:spcAft>
                <a:spcPts val="450"/>
              </a:spcAft>
            </a:pPr>
            <a:r>
              <a:rPr lang="sv-SE" sz="2100" b="1" dirty="0">
                <a:solidFill>
                  <a:srgbClr val="1E1E1E">
                    <a:lumMod val="90000"/>
                    <a:lumOff val="10000"/>
                  </a:srgbClr>
                </a:solidFill>
              </a:rPr>
              <a:t>Legalitet</a:t>
            </a:r>
            <a:endParaRPr lang="sv-SE" sz="1050" b="1" dirty="0">
              <a:solidFill>
                <a:srgbClr val="1E1E1E">
                  <a:lumMod val="90000"/>
                  <a:lumOff val="10000"/>
                </a:srgbClr>
              </a:solidFill>
            </a:endParaRPr>
          </a:p>
        </p:txBody>
      </p:sp>
      <p:sp>
        <p:nvSpPr>
          <p:cNvPr id="8" name="Ellips 7">
            <a:extLst>
              <a:ext uri="{FF2B5EF4-FFF2-40B4-BE49-F238E27FC236}">
                <a16:creationId xmlns:a16="http://schemas.microsoft.com/office/drawing/2014/main" id="{791B1C7F-2D5A-409B-BEE0-FF396612A81E}"/>
              </a:ext>
            </a:extLst>
          </p:cNvPr>
          <p:cNvSpPr/>
          <p:nvPr/>
        </p:nvSpPr>
        <p:spPr>
          <a:xfrm>
            <a:off x="3251137" y="3070953"/>
            <a:ext cx="2007219" cy="908392"/>
          </a:xfrm>
          <a:prstGeom prst="ellipse">
            <a:avLst/>
          </a:prstGeom>
          <a:solidFill>
            <a:schemeClr val="accent2"/>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54000" rIns="27000" bIns="54000" numCol="1" spcCol="0" rtlCol="0" fromWordArt="0" anchor="ctr" anchorCtr="0" forceAA="0" compatLnSpc="1">
            <a:prstTxWarp prst="textNoShape">
              <a:avLst/>
            </a:prstTxWarp>
            <a:noAutofit/>
          </a:bodyPr>
          <a:lstStyle/>
          <a:p>
            <a:pPr algn="ctr">
              <a:spcAft>
                <a:spcPts val="450"/>
              </a:spcAft>
            </a:pPr>
            <a:r>
              <a:rPr lang="sv-SE" sz="2100" b="1" dirty="0">
                <a:solidFill>
                  <a:srgbClr val="1E1E1E">
                    <a:lumMod val="90000"/>
                    <a:lumOff val="10000"/>
                  </a:srgbClr>
                </a:solidFill>
              </a:rPr>
              <a:t>Demokrati</a:t>
            </a:r>
            <a:endParaRPr lang="sv-SE" sz="1200" b="1" dirty="0">
              <a:solidFill>
                <a:srgbClr val="1E1E1E">
                  <a:lumMod val="90000"/>
                  <a:lumOff val="10000"/>
                </a:srgbClr>
              </a:solidFill>
            </a:endParaRPr>
          </a:p>
        </p:txBody>
      </p:sp>
      <p:sp>
        <p:nvSpPr>
          <p:cNvPr id="9" name="Ellips 8">
            <a:extLst>
              <a:ext uri="{FF2B5EF4-FFF2-40B4-BE49-F238E27FC236}">
                <a16:creationId xmlns:a16="http://schemas.microsoft.com/office/drawing/2014/main" id="{DA8BAB20-3EC2-4C19-B04F-8AD8E6EB0377}"/>
              </a:ext>
            </a:extLst>
          </p:cNvPr>
          <p:cNvSpPr/>
          <p:nvPr/>
        </p:nvSpPr>
        <p:spPr>
          <a:xfrm>
            <a:off x="5778224" y="3068380"/>
            <a:ext cx="2073836" cy="908392"/>
          </a:xfrm>
          <a:prstGeom prst="ellipse">
            <a:avLst/>
          </a:prstGeom>
          <a:solidFill>
            <a:schemeClr val="accent2"/>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54000" rIns="27000" bIns="54000" numCol="1" spcCol="0" rtlCol="0" fromWordArt="0" anchor="ctr" anchorCtr="0" forceAA="0" compatLnSpc="1">
            <a:prstTxWarp prst="textNoShape">
              <a:avLst/>
            </a:prstTxWarp>
            <a:noAutofit/>
          </a:bodyPr>
          <a:lstStyle/>
          <a:p>
            <a:pPr algn="ctr">
              <a:spcAft>
                <a:spcPts val="450"/>
              </a:spcAft>
            </a:pPr>
            <a:r>
              <a:rPr lang="sv-SE" sz="1500" b="1" dirty="0">
                <a:solidFill>
                  <a:srgbClr val="1E1E1E">
                    <a:lumMod val="90000"/>
                    <a:lumOff val="10000"/>
                  </a:srgbClr>
                </a:solidFill>
              </a:rPr>
              <a:t>Effektivitet och service</a:t>
            </a:r>
            <a:endParaRPr lang="sv-SE" sz="900" b="1" dirty="0">
              <a:solidFill>
                <a:srgbClr val="1E1E1E">
                  <a:lumMod val="90000"/>
                  <a:lumOff val="10000"/>
                </a:srgbClr>
              </a:solidFill>
            </a:endParaRPr>
          </a:p>
        </p:txBody>
      </p:sp>
    </p:spTree>
    <p:extLst>
      <p:ext uri="{BB962C8B-B14F-4D97-AF65-F5344CB8AC3E}">
        <p14:creationId xmlns:p14="http://schemas.microsoft.com/office/powerpoint/2010/main" val="744720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30.05.2006 12:36:26"/>
  <p:tag name="THINKCELLSHAPEDONOTDELETE" val="a__1AS.vEUewytYA31GQAw"/>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30.05.2006 12:36:26"/>
  <p:tag name="THINKCELLSHAPEDONOTDELETE" val="d.S44R_rFESxq8k2YfrCiA"/>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30.05.2006 12:36:26"/>
  <p:tag name="THINKCELLSHAPEDONOTDELETE" val="a__1AS.vEUewytYA31GQAw"/>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30.05.2006 12:36:26"/>
  <p:tag name="THINKCELLSHAPEDONOTDELETE" val="fVtUnfS0tkCu6M0Yc20hpg"/>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30.05.2006 12:36:26"/>
  <p:tag name="THINKCELLSHAPEDONOTDELETE" val="Mp1hEKbQ9US7BJnjSraC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UmhtfsH2skO_noIcQiZb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UmhtfsH2skO_noIcQiZb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UmhtfsH2skO_noIcQiZb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UmhtfsH2skO_noIcQiZbPA"/>
</p:tagLst>
</file>

<file path=ppt/theme/theme1.xml><?xml version="1.0" encoding="utf-8"?>
<a:theme xmlns:a="http://schemas.openxmlformats.org/drawingml/2006/main" name="FK-mall-2016-06">
  <a:themeElements>
    <a:clrScheme name="FK-färger-ljusa">
      <a:dk1>
        <a:srgbClr val="1E1E1E"/>
      </a:dk1>
      <a:lt1>
        <a:srgbClr val="FFFFFF"/>
      </a:lt1>
      <a:dk2>
        <a:srgbClr val="00692F"/>
      </a:dk2>
      <a:lt2>
        <a:srgbClr val="C0DAB8"/>
      </a:lt2>
      <a:accent1>
        <a:srgbClr val="52A259"/>
      </a:accent1>
      <a:accent2>
        <a:srgbClr val="FBE2CE"/>
      </a:accent2>
      <a:accent3>
        <a:srgbClr val="DBE6ED"/>
      </a:accent3>
      <a:accent4>
        <a:srgbClr val="FFEAC5"/>
      </a:accent4>
      <a:accent5>
        <a:srgbClr val="FADAE3"/>
      </a:accent5>
      <a:accent6>
        <a:srgbClr val="E1EEDE"/>
      </a:accent6>
      <a:hlink>
        <a:srgbClr val="0077BE"/>
      </a:hlink>
      <a:folHlink>
        <a:srgbClr val="8A46B4"/>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mall-2016-06.potx" id="{4C8E594B-7FA5-45BF-AF36-1F8AFCC582C4}" vid="{81063449-C940-4244-9A0C-B36799CB2649}"/>
    </a:ext>
  </a:extLst>
</a:theme>
</file>

<file path=ppt/theme/theme2.xml><?xml version="1.0" encoding="utf-8"?>
<a:theme xmlns:a="http://schemas.openxmlformats.org/drawingml/2006/main" name="1_FK-mall-2016-06">
  <a:themeElements>
    <a:clrScheme name="FK-färger-ljusa">
      <a:dk1>
        <a:srgbClr val="1E1E1E"/>
      </a:dk1>
      <a:lt1>
        <a:srgbClr val="FFFFFF"/>
      </a:lt1>
      <a:dk2>
        <a:srgbClr val="00692F"/>
      </a:dk2>
      <a:lt2>
        <a:srgbClr val="C0DAB8"/>
      </a:lt2>
      <a:accent1>
        <a:srgbClr val="52A259"/>
      </a:accent1>
      <a:accent2>
        <a:srgbClr val="FBE2CE"/>
      </a:accent2>
      <a:accent3>
        <a:srgbClr val="DBE6ED"/>
      </a:accent3>
      <a:accent4>
        <a:srgbClr val="FFEAC5"/>
      </a:accent4>
      <a:accent5>
        <a:srgbClr val="FADAE3"/>
      </a:accent5>
      <a:accent6>
        <a:srgbClr val="E1EEDE"/>
      </a:accent6>
      <a:hlink>
        <a:srgbClr val="0077BE"/>
      </a:hlink>
      <a:folHlink>
        <a:srgbClr val="8A46B4"/>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mall-2016-06.potx" id="{4C8E594B-7FA5-45BF-AF36-1F8AFCC582C4}" vid="{81063449-C940-4244-9A0C-B36799CB2649}"/>
    </a:ext>
  </a:extLst>
</a:theme>
</file>

<file path=ppt/theme/theme3.xml><?xml version="1.0" encoding="utf-8"?>
<a:theme xmlns:a="http://schemas.openxmlformats.org/drawingml/2006/main" name="FK-mall-2018-12 mörk">
  <a:themeElements>
    <a:clrScheme name="Försäkringskassan mörk palett 2018">
      <a:dk1>
        <a:srgbClr val="1E1E1E"/>
      </a:dk1>
      <a:lt1>
        <a:srgbClr val="FFFFFF"/>
      </a:lt1>
      <a:dk2>
        <a:srgbClr val="11693E"/>
      </a:dk2>
      <a:lt2>
        <a:srgbClr val="A6D0AB"/>
      </a:lt2>
      <a:accent1>
        <a:srgbClr val="5F9E6C"/>
      </a:accent1>
      <a:accent2>
        <a:srgbClr val="A73A64"/>
      </a:accent2>
      <a:accent3>
        <a:srgbClr val="BF8A20"/>
      </a:accent3>
      <a:accent4>
        <a:srgbClr val="D34503"/>
      </a:accent4>
      <a:accent5>
        <a:srgbClr val="4C669F"/>
      </a:accent5>
      <a:accent6>
        <a:srgbClr val="A6D0AB"/>
      </a:accent6>
      <a:hlink>
        <a:srgbClr val="009CDD"/>
      </a:hlink>
      <a:folHlink>
        <a:srgbClr val="AEAFAD"/>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lIns="0" tIns="0" rIns="0" bIns="0" anchor="ctr" anchorCtr="0"/>
      <a:lstStyle>
        <a:defPPr algn="l">
          <a:defRPr kern="0" dirty="0" smtClean="0">
            <a:solidFill>
              <a:schemeClr val="bg1"/>
            </a:solidFill>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svart_ppt-mall-2019" id="{CB2ABD65-20F1-4D21-A1AA-88B90F4ED604}" vid="{7E8785F4-A359-403E-9CE9-5872663A22E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5734</TotalTime>
  <Words>2717</Words>
  <Application>Microsoft Office PowerPoint</Application>
  <PresentationFormat>Bildspel på skärmen (16:10)</PresentationFormat>
  <Paragraphs>366</Paragraphs>
  <Slides>26</Slides>
  <Notes>20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26</vt:i4>
      </vt:variant>
    </vt:vector>
  </HeadingPairs>
  <TitlesOfParts>
    <vt:vector size="33" baseType="lpstr">
      <vt:lpstr>Arial</vt:lpstr>
      <vt:lpstr>Calibri</vt:lpstr>
      <vt:lpstr>Helvetica Neue Medium</vt:lpstr>
      <vt:lpstr>TimesNewRomanPSMT</vt:lpstr>
      <vt:lpstr>FK-mall-2016-06</vt:lpstr>
      <vt:lpstr>1_FK-mall-2016-06</vt:lpstr>
      <vt:lpstr>FK-mall-2018-12 mörk</vt:lpstr>
      <vt:lpstr>Försäkringskassan</vt:lpstr>
      <vt:lpstr>PowerPoint-presentation</vt:lpstr>
      <vt:lpstr>PowerPoint-presentation</vt:lpstr>
      <vt:lpstr>PowerPoint-presentation</vt:lpstr>
      <vt:lpstr>Bakgrund till Försäkringskassan</vt:lpstr>
      <vt:lpstr>42 Förmåner inom socialförsäkringen exklusive pension</vt:lpstr>
      <vt:lpstr>PowerPoint-presentation</vt:lpstr>
      <vt:lpstr>Försäkringskassan </vt:lpstr>
      <vt:lpstr>Vårt uppdrag</vt:lpstr>
      <vt:lpstr>PowerPoint-presentation</vt:lpstr>
      <vt:lpstr>Gemensamt uppdrag</vt:lpstr>
      <vt:lpstr>Ansvar för olika aktörer</vt:lpstr>
      <vt:lpstr>PowerPoint-presentation</vt:lpstr>
      <vt:lpstr>Försäkringskassans uppdrag</vt:lpstr>
      <vt:lpstr>Några ersättningar i korthet</vt:lpstr>
      <vt:lpstr>PowerPoint-presentation</vt:lpstr>
      <vt:lpstr>Aktivitetsersättning vid förlängd skolgång</vt:lpstr>
      <vt:lpstr>Aktivitetsersättning nedsatt arbetsförmåga</vt:lpstr>
      <vt:lpstr>Sjukersättning</vt:lpstr>
      <vt:lpstr>Två nya förmåner kom 2019</vt:lpstr>
      <vt:lpstr>Merkostnadsersättning för vuxen</vt:lpstr>
      <vt:lpstr>Merkostnadsersättning för vuxen</vt:lpstr>
      <vt:lpstr>Merkostnadsersättning</vt:lpstr>
      <vt:lpstr>Tänk på </vt:lpstr>
      <vt:lpstr>På fk.se hittar du mycket information för dig som är god man</vt:lpstr>
      <vt:lpstr>   </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Schwerdt Mattias (0580)</dc:creator>
  <cp:lastModifiedBy>Göran Rosenblad</cp:lastModifiedBy>
  <cp:revision>107</cp:revision>
  <cp:lastPrinted>2018-02-27T10:31:39Z</cp:lastPrinted>
  <dcterms:created xsi:type="dcterms:W3CDTF">2016-07-01T06:08:22Z</dcterms:created>
  <dcterms:modified xsi:type="dcterms:W3CDTF">2023-10-02T13:53:05Z</dcterms:modified>
</cp:coreProperties>
</file>